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Default Extension="xlsx" ContentType="application/vnd.openxmlformats-officedocument.spreadsheetml.sheet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6" r:id="rId2"/>
    <p:sldId id="618" r:id="rId3"/>
    <p:sldId id="542" r:id="rId4"/>
    <p:sldId id="554" r:id="rId5"/>
    <p:sldId id="552" r:id="rId6"/>
    <p:sldId id="515" r:id="rId7"/>
    <p:sldId id="536" r:id="rId8"/>
    <p:sldId id="589" r:id="rId9"/>
    <p:sldId id="550" r:id="rId10"/>
    <p:sldId id="551" r:id="rId11"/>
    <p:sldId id="582" r:id="rId12"/>
    <p:sldId id="583" r:id="rId13"/>
    <p:sldId id="593" r:id="rId14"/>
    <p:sldId id="591" r:id="rId15"/>
    <p:sldId id="590" r:id="rId16"/>
    <p:sldId id="586" r:id="rId17"/>
    <p:sldId id="592" r:id="rId18"/>
    <p:sldId id="531" r:id="rId19"/>
    <p:sldId id="532" r:id="rId20"/>
    <p:sldId id="525" r:id="rId21"/>
    <p:sldId id="517" r:id="rId22"/>
    <p:sldId id="535" r:id="rId23"/>
    <p:sldId id="581" r:id="rId24"/>
    <p:sldId id="492" r:id="rId25"/>
    <p:sldId id="493" r:id="rId26"/>
    <p:sldId id="494" r:id="rId27"/>
    <p:sldId id="495" r:id="rId28"/>
    <p:sldId id="594" r:id="rId29"/>
    <p:sldId id="588" r:id="rId30"/>
    <p:sldId id="556" r:id="rId31"/>
    <p:sldId id="555" r:id="rId32"/>
    <p:sldId id="619" r:id="rId33"/>
    <p:sldId id="620" r:id="rId34"/>
    <p:sldId id="621" r:id="rId35"/>
    <p:sldId id="533" r:id="rId36"/>
    <p:sldId id="557" r:id="rId37"/>
    <p:sldId id="524" r:id="rId38"/>
    <p:sldId id="518" r:id="rId39"/>
    <p:sldId id="543" r:id="rId40"/>
    <p:sldId id="541" r:id="rId41"/>
    <p:sldId id="615" r:id="rId42"/>
    <p:sldId id="616" r:id="rId43"/>
    <p:sldId id="617" r:id="rId44"/>
    <p:sldId id="576" r:id="rId45"/>
    <p:sldId id="577" r:id="rId46"/>
    <p:sldId id="578" r:id="rId47"/>
    <p:sldId id="603" r:id="rId48"/>
    <p:sldId id="604" r:id="rId49"/>
    <p:sldId id="605" r:id="rId50"/>
    <p:sldId id="622" r:id="rId51"/>
    <p:sldId id="623" r:id="rId52"/>
    <p:sldId id="624" r:id="rId53"/>
    <p:sldId id="625" r:id="rId54"/>
    <p:sldId id="626" r:id="rId55"/>
    <p:sldId id="627" r:id="rId56"/>
    <p:sldId id="628" r:id="rId57"/>
  </p:sldIdLst>
  <p:sldSz cx="9144000" cy="6858000" type="screen4x3"/>
  <p:notesSz cx="6797675" cy="9856788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itchFamily="34" charset="0"/>
        <a:ea typeface="+mn-ea"/>
        <a:cs typeface="Angsana New" pitchFamily="18" charset="-34"/>
      </a:defRPr>
    </a:lvl1pPr>
    <a:lvl2pPr marL="457200" algn="l" defTabSz="457200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itchFamily="34" charset="0"/>
        <a:ea typeface="+mn-ea"/>
        <a:cs typeface="Angsana New" pitchFamily="18" charset="-34"/>
      </a:defRPr>
    </a:lvl2pPr>
    <a:lvl3pPr marL="914400" algn="l" defTabSz="457200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itchFamily="34" charset="0"/>
        <a:ea typeface="+mn-ea"/>
        <a:cs typeface="Angsana New" pitchFamily="18" charset="-34"/>
      </a:defRPr>
    </a:lvl3pPr>
    <a:lvl4pPr marL="1371600" algn="l" defTabSz="457200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itchFamily="34" charset="0"/>
        <a:ea typeface="+mn-ea"/>
        <a:cs typeface="Angsana New" pitchFamily="18" charset="-34"/>
      </a:defRPr>
    </a:lvl4pPr>
    <a:lvl5pPr marL="1828800" algn="l" defTabSz="457200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itchFamily="34" charset="0"/>
        <a:ea typeface="+mn-ea"/>
        <a:cs typeface="Angsana New" pitchFamily="18" charset="-34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Arial" pitchFamily="34" charset="0"/>
        <a:ea typeface="+mn-ea"/>
        <a:cs typeface="Angsana New" pitchFamily="18" charset="-34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Arial" pitchFamily="34" charset="0"/>
        <a:ea typeface="+mn-ea"/>
        <a:cs typeface="Angsana New" pitchFamily="18" charset="-34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Arial" pitchFamily="34" charset="0"/>
        <a:ea typeface="+mn-ea"/>
        <a:cs typeface="Angsana New" pitchFamily="18" charset="-34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Arial" pitchFamily="34" charset="0"/>
        <a:ea typeface="+mn-ea"/>
        <a:cs typeface="Angsana New" pitchFamily="18" charset="-3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00E"/>
    <a:srgbClr val="3333CC"/>
    <a:srgbClr val="008000"/>
    <a:srgbClr val="88385C"/>
    <a:srgbClr val="003399"/>
    <a:srgbClr val="663300"/>
    <a:srgbClr val="996633"/>
    <a:srgbClr val="009900"/>
    <a:srgbClr val="6F5F5E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441" autoAdjust="0"/>
    <p:restoredTop sz="97312" autoAdjust="0"/>
  </p:normalViewPr>
  <p:slideViewPr>
    <p:cSldViewPr snapToGrid="0" snapToObjects="1">
      <p:cViewPr>
        <p:scale>
          <a:sx n="70" d="100"/>
          <a:sy n="70" d="100"/>
        </p:scale>
        <p:origin x="-552" y="-120"/>
      </p:cViewPr>
      <p:guideLst>
        <p:guide orient="horz" pos="1082"/>
        <p:guide orient="horz" pos="709"/>
        <p:guide orient="horz" pos="3858"/>
        <p:guide pos="2880"/>
        <p:guide pos="283"/>
        <p:guide pos="547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098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2BCCF1B4-2B03-4F60-BFC3-A3FCF4546440}" type="datetime1">
              <a:rPr lang="en-US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35038" y="739775"/>
            <a:ext cx="4927600" cy="36957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1038" y="4681538"/>
            <a:ext cx="5435600" cy="4435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1488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361488"/>
            <a:ext cx="2946400" cy="4937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80760516-CDC3-4027-96D8-F8945E2449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9A97A0E-7F78-463F-9ADD-50D31C2C879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351D2AE-94BC-4345-A53B-F8FC18FC6806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22998B6-45AF-428A-A575-7BDC0E69678F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C44C98-14DF-4F19-9697-5FE569C4984A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7D04AC3-A8F9-4AC9-8188-79EB96A68E3A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369F95-CDDB-4DB4-897A-C648FA15DB0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384091D-EFBF-4E31-903D-8F07A36DA57D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82D564F-946E-44D2-A59F-17434A7DBDFD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A630050-8608-4BC2-8A63-14C64207C1B8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A583763-21FE-4107-9A60-D208769C6279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8B76EA-21BA-46FB-A918-7A50125118BC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607DA9A-DB37-46CD-92A8-72C8CC82A768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th-TH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607DA9A-DB37-46CD-92A8-72C8CC82A768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BOA Slide-01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/>
        </p:nvCxnSpPr>
        <p:spPr>
          <a:xfrm>
            <a:off x="447675" y="2651125"/>
            <a:ext cx="4389438" cy="1588"/>
          </a:xfrm>
          <a:prstGeom prst="line">
            <a:avLst/>
          </a:prstGeom>
          <a:ln w="12700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47675" y="4425950"/>
            <a:ext cx="4389438" cy="1588"/>
          </a:xfrm>
          <a:prstGeom prst="line">
            <a:avLst/>
          </a:prstGeom>
          <a:ln w="12700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9263" y="2677053"/>
            <a:ext cx="4389120" cy="1700213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263" y="4581144"/>
            <a:ext cx="4389120" cy="1645920"/>
          </a:xfrm>
        </p:spPr>
        <p:txBody>
          <a:bodyPr/>
          <a:lstStyle>
            <a:lvl1pPr marL="0" indent="0" algn="l">
              <a:buNone/>
              <a:defRPr b="0" i="0" u="none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D249C0-4D00-4B9F-B735-3267F1707152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56A1F6-2FA7-43FA-AC0F-C2F9A5C0E0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>
            <a:normAutofit/>
          </a:bodyPr>
          <a:lstStyle>
            <a:lvl1pPr algn="l">
              <a:defRPr sz="18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 marL="0" indent="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A8181B-1CE8-4D32-A31D-39AE11A86D31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78C830-8D49-41D3-882F-BAE556E188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>
            <a:normAutofit/>
          </a:bodyPr>
          <a:lstStyle>
            <a:lvl1pPr algn="l">
              <a:defRPr sz="18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B90D01-8EE8-4366-8E62-3AE6AEB32822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DC6D12-81A8-4E68-A9E3-AC8DBBDCBB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E330F5-7D05-4430-B79C-420202374097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622D1F-E22A-45DD-89B4-2E23CA60A6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E63FE2-53FD-4A7D-BE89-65422B43C5F6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5023C2-86C3-41B4-817B-2B5E391F62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cxnSp>
        <p:nvCxnSpPr>
          <p:cNvPr id="5" name="Straight Connector 4"/>
          <p:cNvCxnSpPr/>
          <p:nvPr/>
        </p:nvCxnSpPr>
        <p:spPr>
          <a:xfrm>
            <a:off x="447675" y="428625"/>
            <a:ext cx="4389438" cy="158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47675" y="2203450"/>
            <a:ext cx="4389438" cy="1588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9263" y="454553"/>
            <a:ext cx="4389120" cy="1700213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263" y="2358644"/>
            <a:ext cx="4389120" cy="1645920"/>
          </a:xfrm>
        </p:spPr>
        <p:txBody>
          <a:bodyPr/>
          <a:lstStyle>
            <a:lvl1pPr marL="0" indent="0" algn="l">
              <a:buNone/>
              <a:defRPr b="0" i="0" u="none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6917C5-04ED-4C8C-97F6-8E2BB679285E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865CD7-F128-4EAD-AF49-B112EFB551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9263" y="1591203"/>
            <a:ext cx="4389120" cy="1700213"/>
          </a:xfrm>
        </p:spPr>
        <p:txBody>
          <a:bodyPr>
            <a:normAutofit/>
          </a:bodyPr>
          <a:lstStyle>
            <a:lvl1pPr algn="l">
              <a:defRPr sz="42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263" y="3495294"/>
            <a:ext cx="4389120" cy="1645920"/>
          </a:xfrm>
        </p:spPr>
        <p:txBody>
          <a:bodyPr/>
          <a:lstStyle>
            <a:lvl1pPr marL="0" indent="0" algn="l">
              <a:buNone/>
              <a:defRPr b="0" i="0" u="none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4EA1A1-D59E-43F2-9A33-D736827380A3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F90642-1955-42B4-9EEC-E4536B61EF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C9D0C4-A74F-410F-8CD9-F832037C4EA6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157751-8660-4E5C-AD22-1C5A7DD1E8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AC564-C883-4418-99F3-C2C1A1425EE7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2F04DE-B105-4B84-BADE-303C7B20BB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 marL="0" indent="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 marL="0" indent="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748386-77CE-41CD-A76C-D476B9C66F62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0A7B7F-CFF0-47C2-BFBD-29177D3007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 marL="0" indent="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 marL="0" indent="0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B4DEDD-9205-4C5D-9CFD-CA893E3A2C99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B7495B-33CF-4A48-8A47-5D8212B18B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C226E3-37A1-416E-88B3-83F2554216A0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ADC44F-846E-4E26-A19A-87DE59E4C6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6DCD77-5FC5-4DEE-83C4-3B8178C0B4C4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 kern="900" spc="20"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BC3903-89A3-4DEF-8B5A-102C6A2E60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10" descr="Final PPT_HR_Crop.jpg"/>
          <p:cNvPicPr>
            <a:picLocks noChangeAspect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0" y="6419850"/>
            <a:ext cx="9144000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26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126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58938"/>
            <a:ext cx="8229600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38338" y="6491288"/>
            <a:ext cx="1828800" cy="265112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2A767293-E737-496F-AA36-E0913636B150}" type="datetime1">
              <a:rPr lang="en-US" smtClean="0"/>
              <a:pPr>
                <a:defRPr/>
              </a:pPr>
              <a:t>7/19/2012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738" y="6491288"/>
            <a:ext cx="4572000" cy="265112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9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7763" y="6491288"/>
            <a:ext cx="330200" cy="265112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900">
                <a:latin typeface="Arial" pitchFamily="34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05A25F5D-B840-416A-BECF-A4CC322538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79" r:id="rId1"/>
    <p:sldLayoutId id="2147484780" r:id="rId2"/>
    <p:sldLayoutId id="2147484781" r:id="rId3"/>
    <p:sldLayoutId id="2147484782" r:id="rId4"/>
    <p:sldLayoutId id="2147484783" r:id="rId5"/>
    <p:sldLayoutId id="2147484784" r:id="rId6"/>
    <p:sldLayoutId id="2147484785" r:id="rId7"/>
    <p:sldLayoutId id="2147484786" r:id="rId8"/>
    <p:sldLayoutId id="2147484787" r:id="rId9"/>
    <p:sldLayoutId id="2147484788" r:id="rId10"/>
    <p:sldLayoutId id="2147484789" r:id="rId11"/>
    <p:sldLayoutId id="2147484790" r:id="rId12"/>
    <p:sldLayoutId id="2147484791" r:id="rId13"/>
  </p:sldLayoutIdLst>
  <p:hf hd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800" kern="1200">
          <a:solidFill>
            <a:srgbClr val="6F5F5E"/>
          </a:solidFill>
          <a:latin typeface="Arial"/>
          <a:ea typeface="MS PGothic" pitchFamily="34" charset="-128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6F5F5E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6F5F5E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6F5F5E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rgbClr val="6F5F5E"/>
          </a:solidFill>
          <a:latin typeface="Arial" charset="0"/>
          <a:ea typeface="MS PGothic" pitchFamily="34" charset="-128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har char="•"/>
        <a:defRPr sz="3200" b="1" kern="1200">
          <a:solidFill>
            <a:srgbClr val="6F5F5E"/>
          </a:solidFill>
          <a:latin typeface="Arial"/>
          <a:ea typeface="MS PGothic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Char char="–"/>
        <a:defRPr sz="1600" kern="1200">
          <a:solidFill>
            <a:srgbClr val="6F5F5E"/>
          </a:solidFill>
          <a:latin typeface="Arial"/>
          <a:ea typeface="MS PGothic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Char char="•"/>
        <a:defRPr sz="1400" kern="1200">
          <a:solidFill>
            <a:srgbClr val="6F5F5E"/>
          </a:solidFill>
          <a:latin typeface="Arial"/>
          <a:ea typeface="MS PGothic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Char char="–"/>
        <a:defRPr sz="1400" kern="1200">
          <a:solidFill>
            <a:srgbClr val="6F5F5E"/>
          </a:solidFill>
          <a:latin typeface="Arial"/>
          <a:ea typeface="MS PGothic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Char char="»"/>
        <a:defRPr sz="1400" kern="1200">
          <a:solidFill>
            <a:srgbClr val="6F5F5E"/>
          </a:solidFill>
          <a:latin typeface="Arial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4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4.v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5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6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7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8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4" Type="http://schemas.openxmlformats.org/officeDocument/2006/relationships/package" Target="../embeddings/Microsoft_Office_Excel_Worksheet9.xlsx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10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Example-statement%20&#3592;&#3640;&#3651;&#3592;%20%20update%2017%20jul%2012.xlsx" TargetMode="Externa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Example-statement%20&#3592;&#3640;&#3651;&#3592;%20%20update%2017%20jul%2012.xlsx" TargetMode="Externa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11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12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13.xlsx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2.vml"/><Relationship Id="rId4" Type="http://schemas.openxmlformats.org/officeDocument/2006/relationships/package" Target="../embeddings/Microsoft_Office_Excel_Worksheet14.xls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15.xlsx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3.v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1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16.xlsx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4.v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Office_Excel_Worksheet2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package" Target="../embeddings/Microsoft_Office_Excel_Worksheet3.xls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047037" cy="1646237"/>
          </a:xfrm>
        </p:spPr>
        <p:txBody>
          <a:bodyPr anchor="ctr"/>
          <a:lstStyle/>
          <a:p>
            <a:pPr>
              <a:defRPr/>
            </a:pPr>
            <a:r>
              <a:rPr lang="th-TH" sz="7200" dirty="0" smtClean="0">
                <a:latin typeface="Krungsri Simple Medium" pitchFamily="2" charset="-34"/>
                <a:cs typeface="Krungsri Simple Medium" pitchFamily="2" charset="-34"/>
              </a:rPr>
              <a:t>สินเชื่อจุใจ</a:t>
            </a:r>
            <a:endParaRPr lang="en-US" sz="7200" dirty="0" smtClean="0">
              <a:latin typeface="Krungsri Simple Medium" pitchFamily="2" charset="-34"/>
              <a:cs typeface="Krungsri Simple Medium" pitchFamily="2" charset="-34"/>
            </a:endParaRP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21DF7297-8599-4C15-9AA3-C34CC7252E6F}" type="slidenum">
              <a:rPr lang="en-US" smtClean="0"/>
              <a:pPr>
                <a:defRPr/>
              </a:pPr>
              <a:t>1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nip Diagonal Corner Rectangle 14"/>
          <p:cNvSpPr/>
          <p:nvPr/>
        </p:nvSpPr>
        <p:spPr>
          <a:xfrm>
            <a:off x="95536" y="1596788"/>
            <a:ext cx="8939284" cy="4141646"/>
          </a:xfrm>
          <a:prstGeom prst="snip2DiagRect">
            <a:avLst/>
          </a:prstGeom>
        </p:spPr>
        <p:style>
          <a:lnRef idx="1">
            <a:schemeClr val="accent6"/>
          </a:lnRef>
          <a:fillRef idx="1002">
            <a:schemeClr val="lt2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th-TH" sz="3200" b="1" dirty="0" smtClean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marL="457200" indent="-457200">
              <a:defRPr/>
            </a:pPr>
            <a:r>
              <a:rPr lang="en-US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1. </a:t>
            </a:r>
            <a:r>
              <a:rPr lang="th-TH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เจ้าของ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หลักประกัน  </a:t>
            </a:r>
            <a:r>
              <a:rPr lang="en-US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</a:t>
            </a:r>
            <a:endParaRPr lang="th-TH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marL="457200" indent="-457200">
              <a:defRPr/>
            </a:pPr>
            <a:r>
              <a:rPr lang="en-US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2. </a:t>
            </a:r>
            <a:r>
              <a:rPr lang="th-TH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บุคคล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ที่อ้างอิงรายได้จาก </a:t>
            </a:r>
            <a:r>
              <a:rPr lang="en-US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Statement 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เพื่อใช้ในการคำนวณรายได้ในธุรกิจ</a:t>
            </a:r>
          </a:p>
          <a:p>
            <a:pPr marL="457200" indent="-457200">
              <a:defRPr/>
            </a:pPr>
            <a:r>
              <a:rPr lang="en-US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3. </a:t>
            </a:r>
            <a:r>
              <a:rPr lang="th-TH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เจ้าของ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สถาน</a:t>
            </a:r>
            <a:r>
              <a:rPr lang="th-TH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ประกอบการหลักที่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ใช้ในการดำเนินธุรกิจต้องมาค้ำประกันในครั้ง</a:t>
            </a:r>
            <a:r>
              <a:rPr lang="th-TH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นี้</a:t>
            </a:r>
            <a:endParaRPr lang="th-TH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marL="457200" indent="-457200">
              <a:defRPr/>
            </a:pPr>
            <a:r>
              <a:rPr lang="en-US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4. </a:t>
            </a:r>
            <a:r>
              <a:rPr lang="th-TH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กรณี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นิติบุคคล</a:t>
            </a:r>
            <a:r>
              <a:rPr lang="en-US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: 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ผู้มีอำนาจลงนามของบริษัทต้องเป็นผู้ค้ำประกันรวมกัน</a:t>
            </a:r>
            <a:r>
              <a:rPr lang="th-TH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แล้วสัดส่วน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ผู้ถือหุ้นต้อง </a:t>
            </a:r>
            <a:r>
              <a:rPr lang="en-US" dirty="0">
                <a:solidFill>
                  <a:schemeClr val="tx2"/>
                </a:solidFill>
              </a:rPr>
              <a:t>≥  </a:t>
            </a:r>
            <a:r>
              <a:rPr lang="en-US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50 % 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ในกรณีรวมกันแล้ว </a:t>
            </a:r>
            <a:r>
              <a:rPr lang="en-US" dirty="0" smtClean="0">
                <a:solidFill>
                  <a:schemeClr val="tx2"/>
                </a:solidFill>
                <a:latin typeface="+mj-lt"/>
                <a:cs typeface="FreesiaUPC" pitchFamily="34" charset="-34"/>
              </a:rPr>
              <a:t>&lt; </a:t>
            </a:r>
            <a:r>
              <a:rPr lang="en-US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50 </a:t>
            </a:r>
            <a:r>
              <a:rPr lang="en-US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% </a:t>
            </a:r>
            <a:r>
              <a:rPr lang="th-TH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จะต้องเพิ่มผู้ถือหุ้นในฐานะผู้ค้ำประกันให้</a:t>
            </a:r>
            <a:r>
              <a:rPr lang="th-TH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รวมกัน  </a:t>
            </a:r>
            <a:r>
              <a:rPr lang="en-US" dirty="0">
                <a:solidFill>
                  <a:schemeClr val="tx2"/>
                </a:solidFill>
              </a:rPr>
              <a:t>≥  </a:t>
            </a:r>
            <a:r>
              <a:rPr lang="en-US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50 % </a:t>
            </a:r>
            <a:endParaRPr lang="th-TH" b="1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defRPr/>
            </a:pPr>
            <a:endParaRPr lang="th-TH" sz="18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algn="ctr">
              <a:defRPr/>
            </a:pPr>
            <a:endParaRPr lang="th-TH" sz="20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18" name="Snip and Round Single Corner Rectangle 17"/>
          <p:cNvSpPr/>
          <p:nvPr/>
        </p:nvSpPr>
        <p:spPr>
          <a:xfrm>
            <a:off x="458788" y="409433"/>
            <a:ext cx="8311082" cy="941695"/>
          </a:xfrm>
          <a:prstGeom prst="snipRoundRect">
            <a:avLst/>
          </a:prstGeom>
        </p:spPr>
        <p:style>
          <a:lnRef idx="1">
            <a:schemeClr val="accent5"/>
          </a:lnRef>
          <a:fillRef idx="1002">
            <a:schemeClr val="lt2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4000" b="1" dirty="0" smtClean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algn="ctr"/>
            <a:r>
              <a:rPr lang="th-TH" sz="40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รายละเอียดประเภทบุคคลที่ต้องนำมาเป็นผู้ค้ำประกัน</a:t>
            </a:r>
          </a:p>
          <a:p>
            <a:pPr algn="ctr"/>
            <a:endParaRPr lang="th-TH" sz="4000" dirty="0"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047037" cy="1646237"/>
          </a:xfrm>
        </p:spPr>
        <p:txBody>
          <a:bodyPr anchor="ctr"/>
          <a:lstStyle/>
          <a:p>
            <a:pPr>
              <a:defRPr/>
            </a:pPr>
            <a:r>
              <a:rPr lang="th-TH" sz="4400" dirty="0" smtClean="0">
                <a:latin typeface="Krungsri Simple Medium" pitchFamily="2" charset="-34"/>
                <a:cs typeface="Krungsri Simple Medium" pitchFamily="2" charset="-34"/>
              </a:rPr>
              <a:t>ประเภทหลักประกัน และ </a:t>
            </a:r>
            <a:r>
              <a:rPr lang="en-US" sz="4400" dirty="0" smtClean="0">
                <a:latin typeface="Krungsri Simple Medium" pitchFamily="2" charset="-34"/>
                <a:cs typeface="Krungsri Simple Medium" pitchFamily="2" charset="-34"/>
              </a:rPr>
              <a:t>LTV %</a:t>
            </a: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5544BC68-033F-4186-A6CA-AD0A91F34495}" type="slidenum">
              <a:rPr lang="en-US" smtClean="0"/>
              <a:pPr>
                <a:defRPr/>
              </a:pPr>
              <a:t>11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graphicFrame>
        <p:nvGraphicFramePr>
          <p:cNvPr id="118790" name="Object 6"/>
          <p:cNvGraphicFramePr>
            <a:graphicFrameLocks noChangeAspect="1"/>
          </p:cNvGraphicFramePr>
          <p:nvPr/>
        </p:nvGraphicFramePr>
        <p:xfrm>
          <a:off x="336644" y="313899"/>
          <a:ext cx="8510246" cy="5813946"/>
        </p:xfrm>
        <a:graphic>
          <a:graphicData uri="http://schemas.openxmlformats.org/presentationml/2006/ole">
            <p:oleObj spid="_x0000_s118790" name="Worksheet" r:id="rId3" imgW="10610836" imgH="5562521" progId="Excel.Sheet.12">
              <p:embed/>
            </p:oleObj>
          </a:graphicData>
        </a:graphic>
      </p:graphicFrame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extBox 8"/>
          <p:cNvSpPr txBox="1">
            <a:spLocks noChangeArrowheads="1"/>
          </p:cNvSpPr>
          <p:nvPr/>
        </p:nvSpPr>
        <p:spPr bwMode="auto">
          <a:xfrm>
            <a:off x="190500" y="5065447"/>
            <a:ext cx="8662988" cy="203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th-TH" sz="1800" b="1" u="sng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หมายเหตุ  </a:t>
            </a:r>
            <a:r>
              <a:rPr lang="en-US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1.</a:t>
            </a:r>
            <a:r>
              <a:rPr lang="th-TH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  กรณีใช้เงินฝากเป็นหลักประกัน   ผู้กู้ต้องแสดงหลักฐานเพื่อพิสูจน์แหล่งที่มาของหลักประกันประเภทเงินสดและต้องมีระยะเวลาถือครองไม่ต่ำกว่า 1 เดือน  ยกตัวอย่างแหล่งที่มา เช่น บัญชีเงินฝากออมทรัพย์, ฝากประจำ, กระแสรายวัน, ฉลากออมสิน, พันธบัตรทุกชนิด ,  กองทุน</a:t>
            </a:r>
            <a:r>
              <a:rPr lang="en-US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, </a:t>
            </a:r>
            <a:r>
              <a:rPr lang="th-TH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หุ้นกู้</a:t>
            </a:r>
            <a:r>
              <a:rPr lang="en-US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, </a:t>
            </a:r>
            <a:r>
              <a:rPr lang="th-TH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ใบหุ้น</a:t>
            </a:r>
            <a:r>
              <a:rPr lang="en-US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, </a:t>
            </a:r>
            <a:r>
              <a:rPr lang="th-TH" sz="1800" b="1" dirty="0" smtClean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ฯลฯ (ต้องปลอดภาระ)</a:t>
            </a:r>
            <a:endParaRPr lang="th-TH" sz="1800" b="1" dirty="0">
              <a:solidFill>
                <a:srgbClr val="002060"/>
              </a:solidFill>
              <a:latin typeface="BrowalliaUPC" pitchFamily="34" charset="-34"/>
              <a:cs typeface="BrowalliaUPC" pitchFamily="34" charset="-34"/>
            </a:endParaRPr>
          </a:p>
          <a:p>
            <a:r>
              <a:rPr lang="th-TH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                   </a:t>
            </a:r>
            <a:r>
              <a:rPr lang="en-US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2.</a:t>
            </a:r>
            <a:r>
              <a:rPr lang="th-TH" sz="1800" b="1" dirty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  วงเงิน</a:t>
            </a:r>
            <a:r>
              <a:rPr lang="th-TH" sz="1800" b="1" dirty="0" smtClean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จำนองไม่เกินมูลค่าราคาประเมินของแต่ละหลักประกัน </a:t>
            </a:r>
          </a:p>
          <a:p>
            <a:r>
              <a:rPr lang="th-TH" sz="1800" b="1" dirty="0" smtClean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                   </a:t>
            </a:r>
            <a:r>
              <a:rPr lang="en-US" sz="1800" b="1" dirty="0" smtClean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3.   </a:t>
            </a:r>
            <a:r>
              <a:rPr lang="th-TH" sz="1800" b="1" dirty="0" smtClean="0">
                <a:solidFill>
                  <a:srgbClr val="002060"/>
                </a:solidFill>
                <a:latin typeface="BrowalliaUPC" pitchFamily="34" charset="-34"/>
                <a:cs typeface="BrowalliaUPC" pitchFamily="34" charset="-34"/>
              </a:rPr>
              <a:t>กรณีไม่ใช้บสย.ค้ำประกัน จำนองหลักประกันตามมูลค่าวงเงิน </a:t>
            </a:r>
            <a:endParaRPr lang="th-TH" sz="1800" b="1" dirty="0">
              <a:solidFill>
                <a:srgbClr val="002060"/>
              </a:solidFill>
              <a:latin typeface="BrowalliaUPC" pitchFamily="34" charset="-34"/>
              <a:cs typeface="BrowalliaUPC" pitchFamily="34" charset="-34"/>
            </a:endParaRPr>
          </a:p>
          <a:p>
            <a:endParaRPr lang="th-TH" sz="1800" dirty="0">
              <a:solidFill>
                <a:schemeClr val="tx2"/>
              </a:solidFill>
            </a:endParaRPr>
          </a:p>
          <a:p>
            <a:r>
              <a:rPr lang="th-TH" sz="1800" dirty="0">
                <a:solidFill>
                  <a:schemeClr val="tx2"/>
                </a:solidFill>
              </a:rPr>
              <a:t>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220663" y="188913"/>
            <a:ext cx="6084887" cy="4889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sz="3200" b="1" dirty="0">
                <a:solidFill>
                  <a:schemeClr val="bg1"/>
                </a:solidFill>
              </a:rPr>
              <a:t>ประเภทหลักประกันและ </a:t>
            </a:r>
            <a:r>
              <a:rPr lang="en-US" sz="3200" b="1" dirty="0">
                <a:solidFill>
                  <a:schemeClr val="bg1"/>
                </a:solidFill>
              </a:rPr>
              <a:t>%</a:t>
            </a:r>
            <a:r>
              <a:rPr lang="th-TH" sz="3200" b="1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LTV</a:t>
            </a:r>
            <a:endParaRPr lang="th-TH" sz="3200" b="1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graphicFrame>
        <p:nvGraphicFramePr>
          <p:cNvPr id="161796" name="Object 4"/>
          <p:cNvGraphicFramePr>
            <a:graphicFrameLocks noChangeAspect="1"/>
          </p:cNvGraphicFramePr>
          <p:nvPr/>
        </p:nvGraphicFramePr>
        <p:xfrm>
          <a:off x="220662" y="866965"/>
          <a:ext cx="8474075" cy="4032250"/>
        </p:xfrm>
        <a:graphic>
          <a:graphicData uri="http://schemas.openxmlformats.org/presentationml/2006/ole">
            <p:oleObj spid="_x0000_s161796" name="Worksheet" r:id="rId3" imgW="9620153" imgH="6362604" progId="Excel.Sheet.12">
              <p:embed/>
            </p:oleObj>
          </a:graphicData>
        </a:graphic>
      </p:graphicFrame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0791" y="187677"/>
            <a:ext cx="5859503" cy="59485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3200" b="1" dirty="0">
                <a:solidFill>
                  <a:schemeClr val="tx2"/>
                </a:solidFill>
              </a:rPr>
              <a:t>รายละเอียดและ</a:t>
            </a:r>
            <a:r>
              <a:rPr lang="th-TH" sz="3200" b="1" dirty="0" smtClean="0">
                <a:solidFill>
                  <a:schemeClr val="tx2"/>
                </a:solidFill>
              </a:rPr>
              <a:t>เงื่อนไขใน</a:t>
            </a:r>
            <a:r>
              <a:rPr lang="th-TH" sz="3200" b="1" dirty="0">
                <a:solidFill>
                  <a:schemeClr val="tx2"/>
                </a:solidFill>
              </a:rPr>
              <a:t>หลักประกัน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graphicFrame>
        <p:nvGraphicFramePr>
          <p:cNvPr id="121861" name="Object 5"/>
          <p:cNvGraphicFramePr>
            <a:graphicFrameLocks noChangeAspect="1"/>
          </p:cNvGraphicFramePr>
          <p:nvPr/>
        </p:nvGraphicFramePr>
        <p:xfrm>
          <a:off x="461963" y="1216289"/>
          <a:ext cx="8220075" cy="4752975"/>
        </p:xfrm>
        <a:graphic>
          <a:graphicData uri="http://schemas.openxmlformats.org/presentationml/2006/ole">
            <p:oleObj spid="_x0000_s121861" name="Worksheet" r:id="rId3" imgW="8219969" imgH="4752990" progId="Excel.Sheet.12">
              <p:embed/>
            </p:oleObj>
          </a:graphicData>
        </a:graphic>
      </p:graphicFrame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Box 21"/>
          <p:cNvSpPr txBox="1">
            <a:spLocks noChangeArrowheads="1"/>
          </p:cNvSpPr>
          <p:nvPr/>
        </p:nvSpPr>
        <p:spPr bwMode="auto">
          <a:xfrm>
            <a:off x="285750" y="201613"/>
            <a:ext cx="9001125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th-TH" sz="32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การจัดสัดส่วนวงเงินในโปรแกรมสินเชื่อ</a:t>
            </a:r>
            <a:endParaRPr lang="en-US" sz="3200" b="1" dirty="0" smtClean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endParaRPr lang="en-US" sz="3200" b="1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</p:txBody>
      </p:sp>
      <p:grpSp>
        <p:nvGrpSpPr>
          <p:cNvPr id="2" name="Group 22"/>
          <p:cNvGrpSpPr>
            <a:grpSpLocks/>
          </p:cNvGrpSpPr>
          <p:nvPr/>
        </p:nvGrpSpPr>
        <p:grpSpPr bwMode="auto">
          <a:xfrm>
            <a:off x="982664" y="1668661"/>
            <a:ext cx="7358061" cy="3924102"/>
            <a:chOff x="1714481" y="1590967"/>
            <a:chExt cx="7358113" cy="3924279"/>
          </a:xfrm>
        </p:grpSpPr>
        <p:sp>
          <p:nvSpPr>
            <p:cNvPr id="24" name="Rectangle 23"/>
            <p:cNvSpPr/>
            <p:nvPr/>
          </p:nvSpPr>
          <p:spPr>
            <a:xfrm>
              <a:off x="1785918" y="2768747"/>
              <a:ext cx="2143140" cy="7858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b="1" dirty="0" smtClean="0">
                  <a:solidFill>
                    <a:schemeClr val="tx2"/>
                  </a:solidFill>
                </a:rPr>
                <a:t>WC+LG </a:t>
              </a:r>
              <a:r>
                <a:rPr lang="en-US" dirty="0" smtClean="0"/>
                <a:t> </a:t>
              </a:r>
              <a:endParaRPr lang="th-TH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929058" y="2768747"/>
              <a:ext cx="5000660" cy="78584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6" name="Right Brace 25"/>
            <p:cNvSpPr/>
            <p:nvPr/>
          </p:nvSpPr>
          <p:spPr>
            <a:xfrm rot="5400000">
              <a:off x="2562997" y="2920401"/>
              <a:ext cx="446107" cy="214314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7" name="Right Brace 26"/>
            <p:cNvSpPr/>
            <p:nvPr/>
          </p:nvSpPr>
          <p:spPr>
            <a:xfrm rot="5400000">
              <a:off x="6250785" y="1534504"/>
              <a:ext cx="428644" cy="4929222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39949" name="TextBox 27"/>
            <p:cNvSpPr txBox="1">
              <a:spLocks noChangeArrowheads="1"/>
            </p:cNvSpPr>
            <p:nvPr/>
          </p:nvSpPr>
          <p:spPr bwMode="auto">
            <a:xfrm>
              <a:off x="1785918" y="4422639"/>
              <a:ext cx="2071702" cy="10926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th-TH" sz="2000" b="1"/>
                <a:t>ส่วนของหลักประกันคำนวนตาม </a:t>
              </a:r>
              <a:r>
                <a:rPr lang="en-US" sz="2000" b="1"/>
                <a:t> % LTV</a:t>
              </a:r>
            </a:p>
            <a:p>
              <a:pPr algn="ctr"/>
              <a:endParaRPr lang="en-US" sz="700"/>
            </a:p>
            <a:p>
              <a:pPr algn="ctr"/>
              <a:r>
                <a:rPr lang="en-US" sz="1800"/>
                <a:t> </a:t>
              </a:r>
              <a:endParaRPr lang="th-TH" sz="1800"/>
            </a:p>
          </p:txBody>
        </p:sp>
        <p:sp>
          <p:nvSpPr>
            <p:cNvPr id="39950" name="TextBox 28"/>
            <p:cNvSpPr txBox="1">
              <a:spLocks noChangeArrowheads="1"/>
            </p:cNvSpPr>
            <p:nvPr/>
          </p:nvSpPr>
          <p:spPr bwMode="auto">
            <a:xfrm>
              <a:off x="4071934" y="4416145"/>
              <a:ext cx="5000660" cy="8463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th-TH" sz="2400" b="1" dirty="0"/>
                <a:t>ส่วนของ บสย.ค้ำประกัน</a:t>
              </a:r>
              <a:endParaRPr lang="en-US" sz="2400" b="1" dirty="0"/>
            </a:p>
            <a:p>
              <a:pPr algn="ctr"/>
              <a:endParaRPr lang="en-US" sz="700" dirty="0"/>
            </a:p>
            <a:p>
              <a:pPr algn="ctr"/>
              <a:endParaRPr lang="th-TH" sz="1800" dirty="0"/>
            </a:p>
          </p:txBody>
        </p:sp>
        <p:sp>
          <p:nvSpPr>
            <p:cNvPr id="32" name="Right Brace 31"/>
            <p:cNvSpPr/>
            <p:nvPr/>
          </p:nvSpPr>
          <p:spPr>
            <a:xfrm rot="16200000">
              <a:off x="5143495" y="-1149244"/>
              <a:ext cx="428644" cy="7143800"/>
            </a:xfrm>
            <a:prstGeom prst="rightBrace">
              <a:avLst>
                <a:gd name="adj1" fmla="val 8333"/>
                <a:gd name="adj2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39952" name="TextBox 33"/>
            <p:cNvSpPr txBox="1">
              <a:spLocks noChangeArrowheads="1"/>
            </p:cNvSpPr>
            <p:nvPr/>
          </p:nvSpPr>
          <p:spPr bwMode="auto">
            <a:xfrm>
              <a:off x="3929058" y="1898758"/>
              <a:ext cx="445179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th-TH" sz="1800" dirty="0"/>
                <a:t>วงเงินเครดิตสูงสุด </a:t>
              </a:r>
              <a:r>
                <a:rPr lang="en-US" sz="1800" dirty="0"/>
                <a:t> 3.33X  </a:t>
              </a:r>
              <a:r>
                <a:rPr lang="th-TH" sz="1800" dirty="0"/>
                <a:t>ของหลักประกัน ตามราคาประเมิน</a:t>
              </a:r>
              <a:endParaRPr lang="en-US" sz="1800" dirty="0"/>
            </a:p>
          </p:txBody>
        </p:sp>
        <p:sp>
          <p:nvSpPr>
            <p:cNvPr id="39953" name="TextBox 35"/>
            <p:cNvSpPr txBox="1">
              <a:spLocks noChangeArrowheads="1"/>
            </p:cNvSpPr>
            <p:nvPr/>
          </p:nvSpPr>
          <p:spPr bwMode="auto">
            <a:xfrm>
              <a:off x="4425067" y="2957452"/>
              <a:ext cx="4049515" cy="5232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tx2"/>
                  </a:solidFill>
                </a:rPr>
                <a:t>TL</a:t>
              </a:r>
              <a:endParaRPr lang="th-TH" b="1" dirty="0">
                <a:solidFill>
                  <a:schemeClr val="tx2"/>
                </a:solidFill>
              </a:endParaRPr>
            </a:p>
          </p:txBody>
        </p:sp>
        <p:sp>
          <p:nvSpPr>
            <p:cNvPr id="39954" name="TextBox 36"/>
            <p:cNvSpPr txBox="1">
              <a:spLocks noChangeArrowheads="1"/>
            </p:cNvSpPr>
            <p:nvPr/>
          </p:nvSpPr>
          <p:spPr bwMode="auto">
            <a:xfrm>
              <a:off x="4425067" y="1590967"/>
              <a:ext cx="1890274" cy="3077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th-TH" sz="1400" b="1" i="1" u="sng" dirty="0">
                  <a:solidFill>
                    <a:srgbClr val="FF0000"/>
                  </a:solidFill>
                </a:rPr>
                <a:t>ตาม    </a:t>
              </a:r>
              <a:r>
                <a:rPr lang="en-US" sz="1400" b="1" i="1" u="sng" dirty="0">
                  <a:solidFill>
                    <a:srgbClr val="FF0000"/>
                  </a:solidFill>
                </a:rPr>
                <a:t>WC requirement</a:t>
              </a:r>
              <a:endParaRPr lang="th-TH" sz="1400" b="1" i="1" u="sng" dirty="0">
                <a:solidFill>
                  <a:srgbClr val="FF0000"/>
                </a:solidFill>
              </a:endParaRPr>
            </a:p>
          </p:txBody>
        </p:sp>
      </p:grpSp>
      <p:sp>
        <p:nvSpPr>
          <p:cNvPr id="39940" name="TextBox 37"/>
          <p:cNvSpPr txBox="1">
            <a:spLocks noChangeArrowheads="1"/>
          </p:cNvSpPr>
          <p:nvPr/>
        </p:nvSpPr>
        <p:spPr bwMode="auto">
          <a:xfrm>
            <a:off x="982663" y="787400"/>
            <a:ext cx="19494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th-TH" sz="1800" u="sng"/>
              <a:t>    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85750" y="787400"/>
            <a:ext cx="7670718" cy="707886"/>
          </a:xfrm>
          <a:prstGeom prst="rect">
            <a:avLst/>
          </a:prstGeom>
          <a:solidFill>
            <a:srgbClr val="00B050"/>
          </a:solidFill>
          <a:scene3d>
            <a:camera prst="orthographicFront"/>
            <a:lightRig rig="glow" dir="t">
              <a:rot lat="0" lon="0" rev="1800000"/>
            </a:lightRig>
          </a:scene3d>
          <a:sp3d prstMaterial="plastic">
            <a:bevelB/>
          </a:sp3d>
        </p:spPr>
        <p:txBody>
          <a:bodyPr wrap="square">
            <a:spAutoFit/>
          </a:bodyPr>
          <a:lstStyle/>
          <a:p>
            <a:pPr>
              <a:defRPr/>
            </a:pP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ให้วงเงิน </a:t>
            </a:r>
            <a:r>
              <a:rPr lang="en-US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WC </a:t>
            </a: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และต้องมีวงเงินโอดีอย่างน้อย 5 % ของ </a:t>
            </a:r>
            <a:r>
              <a:rPr lang="en-US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LTV </a:t>
            </a: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หรือ 1.0 ล้านบาท (อย่างใดอย่างหนึ่งที่ต่ำกว่า) รวมกันแล้วไม่เกิน </a:t>
            </a:r>
            <a:r>
              <a:rPr lang="en-US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% </a:t>
            </a: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ของ </a:t>
            </a:r>
            <a:r>
              <a:rPr lang="en-US" sz="2000" b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LTV </a:t>
            </a:r>
            <a:r>
              <a:rPr lang="en-US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</a:t>
            </a:r>
            <a:endParaRPr lang="th-TH" sz="2000" b="1" u="sng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41" name="Down Arrow 40"/>
          <p:cNvSpPr/>
          <p:nvPr/>
        </p:nvSpPr>
        <p:spPr>
          <a:xfrm>
            <a:off x="1658938" y="1495286"/>
            <a:ext cx="276225" cy="1309827"/>
          </a:xfrm>
          <a:prstGeom prst="downArrow">
            <a:avLst>
              <a:gd name="adj1" fmla="val 57692"/>
              <a:gd name="adj2" fmla="val 50000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cxnSp>
        <p:nvCxnSpPr>
          <p:cNvPr id="22" name="Straight Connector 21"/>
          <p:cNvCxnSpPr/>
          <p:nvPr/>
        </p:nvCxnSpPr>
        <p:spPr>
          <a:xfrm>
            <a:off x="285750" y="641266"/>
            <a:ext cx="7912100" cy="0"/>
          </a:xfrm>
          <a:prstGeom prst="line">
            <a:avLst/>
          </a:prstGeom>
          <a:ln>
            <a:solidFill>
              <a:srgbClr val="FF0000">
                <a:alpha val="88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glow" dir="t"/>
          </a:scene3d>
          <a:sp3d extrusionH="76200" contourW="12700">
            <a:bevelT w="19050" h="101600"/>
            <a:extrusionClr>
              <a:srgbClr val="FFFF00"/>
            </a:extrusionClr>
            <a:contourClr>
              <a:srgbClr val="FFC000"/>
            </a:contourClr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85750" y="5331153"/>
            <a:ext cx="74569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6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ยกตัวอย่าง </a:t>
            </a:r>
            <a:r>
              <a:rPr lang="en-US" sz="16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: </a:t>
            </a:r>
            <a:r>
              <a:rPr lang="th-TH" sz="16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หลักประกันคิด </a:t>
            </a:r>
            <a:r>
              <a:rPr lang="en-US" sz="16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LTV 85 % </a:t>
            </a:r>
            <a:endParaRPr lang="th-TH" sz="1600" b="1" u="sng" dirty="0" smtClean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marL="342900" indent="-342900">
              <a:buAutoNum type="arabicPeriod"/>
            </a:pP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โอดี 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85 %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</a:p>
          <a:p>
            <a:pPr marL="342900" indent="-342900">
              <a:buAutoNum type="arabicPeriod"/>
            </a:pP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WC 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(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PN,LG,TF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) 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+ 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โอดีอย่างน้อย 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5 %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ของ 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LTV 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หรือ 1.0 ล้านบาท (อย่างใดอย่างหนึ่งที่ต่ำกว่า) รวมกันไม่เกิน 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85 %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</a:p>
          <a:p>
            <a:pPr marL="342900" indent="-342900">
              <a:buAutoNum type="arabicPeriod"/>
            </a:pP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TL 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+  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โอดีอย่างน้อย 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5 %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ของ 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LTV 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หรือ 1.0 ล้านบาท (อย่างใดอย่างหนึ่งที่ต่ำกว่า) รวมกันไม่เกิน </a:t>
            </a:r>
            <a:r>
              <a:rPr lang="en-US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85 %</a:t>
            </a:r>
            <a:r>
              <a:rPr lang="th-TH" sz="1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</a:p>
          <a:p>
            <a:pPr marL="342900" indent="-342900"/>
            <a:endParaRPr lang="th-TH" sz="1600" dirty="0" smtClean="0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Box 21"/>
          <p:cNvSpPr txBox="1">
            <a:spLocks noChangeArrowheads="1"/>
          </p:cNvSpPr>
          <p:nvPr/>
        </p:nvSpPr>
        <p:spPr bwMode="auto">
          <a:xfrm>
            <a:off x="285750" y="201613"/>
            <a:ext cx="9001125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th-TH" sz="32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กรณีซื้อ </a:t>
            </a:r>
            <a:r>
              <a:rPr lang="en-US" sz="32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Core Asset  </a:t>
            </a:r>
            <a:r>
              <a:rPr lang="th-TH" sz="32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การจัดสัดส่วนวงเงินในโปรแกรมสินเชื่อดังนี้</a:t>
            </a:r>
            <a:endParaRPr lang="en-US" sz="3200" b="1" dirty="0" smtClean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endParaRPr lang="en-US" sz="3200" b="1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</p:txBody>
      </p:sp>
      <p:grpSp>
        <p:nvGrpSpPr>
          <p:cNvPr id="2" name="Group 22"/>
          <p:cNvGrpSpPr>
            <a:grpSpLocks/>
          </p:cNvGrpSpPr>
          <p:nvPr/>
        </p:nvGrpSpPr>
        <p:grpSpPr bwMode="auto">
          <a:xfrm>
            <a:off x="982664" y="1668661"/>
            <a:ext cx="7358061" cy="3924102"/>
            <a:chOff x="1714481" y="1590967"/>
            <a:chExt cx="7358113" cy="3924279"/>
          </a:xfrm>
        </p:grpSpPr>
        <p:sp>
          <p:nvSpPr>
            <p:cNvPr id="24" name="Rectangle 23"/>
            <p:cNvSpPr/>
            <p:nvPr/>
          </p:nvSpPr>
          <p:spPr>
            <a:xfrm>
              <a:off x="1785918" y="2768747"/>
              <a:ext cx="2143140" cy="785847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000" b="1" dirty="0" smtClean="0">
                  <a:solidFill>
                    <a:schemeClr val="tx2"/>
                  </a:solidFill>
                  <a:latin typeface="Tahoma" pitchFamily="34" charset="0"/>
                  <a:ea typeface="Tahoma" pitchFamily="34" charset="0"/>
                  <a:cs typeface="Tahoma" pitchFamily="34" charset="0"/>
                </a:rPr>
                <a:t>TL + OD</a:t>
              </a:r>
              <a:r>
                <a:rPr lang="th-TH" sz="2000" b="1" dirty="0" smtClean="0">
                  <a:solidFill>
                    <a:schemeClr val="tx2"/>
                  </a:solidFill>
                  <a:latin typeface="Tahoma" pitchFamily="34" charset="0"/>
                  <a:ea typeface="Tahoma" pitchFamily="34" charset="0"/>
                  <a:cs typeface="Tahoma" pitchFamily="34" charset="0"/>
                </a:rPr>
                <a:t> ไม่เกิน </a:t>
              </a:r>
              <a:r>
                <a:rPr lang="en-US" sz="2000" b="1" dirty="0" smtClean="0">
                  <a:solidFill>
                    <a:schemeClr val="tx2"/>
                  </a:solidFill>
                  <a:latin typeface="Tahoma" pitchFamily="34" charset="0"/>
                  <a:ea typeface="Tahoma" pitchFamily="34" charset="0"/>
                  <a:cs typeface="Tahoma" pitchFamily="34" charset="0"/>
                </a:rPr>
                <a:t>5</a:t>
              </a:r>
              <a:r>
                <a:rPr lang="th-TH" sz="2000" b="1" dirty="0" smtClean="0">
                  <a:solidFill>
                    <a:schemeClr val="tx2"/>
                  </a:solidFill>
                  <a:latin typeface="Tahoma" pitchFamily="34" charset="0"/>
                  <a:ea typeface="Tahoma" pitchFamily="34" charset="0"/>
                  <a:cs typeface="Tahoma" pitchFamily="34" charset="0"/>
                </a:rPr>
                <a:t> </a:t>
              </a:r>
              <a:r>
                <a:rPr lang="en-US" sz="2000" b="1" dirty="0" smtClean="0">
                  <a:solidFill>
                    <a:schemeClr val="tx2"/>
                  </a:solidFill>
                  <a:latin typeface="Tahoma" pitchFamily="34" charset="0"/>
                  <a:ea typeface="Tahoma" pitchFamily="34" charset="0"/>
                  <a:cs typeface="Tahoma" pitchFamily="34" charset="0"/>
                </a:rPr>
                <a:t>%</a:t>
              </a:r>
              <a:r>
                <a:rPr lang="th-TH" sz="2000" b="1" dirty="0" smtClean="0">
                  <a:solidFill>
                    <a:schemeClr val="tx2"/>
                  </a:solidFill>
                  <a:latin typeface="Tahoma" pitchFamily="34" charset="0"/>
                  <a:ea typeface="Tahoma" pitchFamily="34" charset="0"/>
                  <a:cs typeface="Tahoma" pitchFamily="34" charset="0"/>
                </a:rPr>
                <a:t> ของ </a:t>
              </a:r>
              <a:r>
                <a:rPr lang="en-US" sz="2000" b="1" dirty="0" smtClean="0">
                  <a:solidFill>
                    <a:schemeClr val="tx2"/>
                  </a:solidFill>
                  <a:latin typeface="Tahoma" pitchFamily="34" charset="0"/>
                  <a:ea typeface="Tahoma" pitchFamily="34" charset="0"/>
                  <a:cs typeface="Tahoma" pitchFamily="34" charset="0"/>
                </a:rPr>
                <a:t>LTV</a:t>
              </a:r>
              <a:r>
                <a:rPr lang="en-US" sz="20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 </a:t>
              </a:r>
              <a:endParaRPr lang="th-TH" sz="20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929058" y="2768747"/>
              <a:ext cx="5000660" cy="78584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6" name="Right Brace 25"/>
            <p:cNvSpPr/>
            <p:nvPr/>
          </p:nvSpPr>
          <p:spPr>
            <a:xfrm rot="5400000">
              <a:off x="2562997" y="2920401"/>
              <a:ext cx="446107" cy="214314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27" name="Right Brace 26"/>
            <p:cNvSpPr/>
            <p:nvPr/>
          </p:nvSpPr>
          <p:spPr>
            <a:xfrm rot="5400000">
              <a:off x="6250785" y="1534504"/>
              <a:ext cx="428644" cy="4929222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39949" name="TextBox 27"/>
            <p:cNvSpPr txBox="1">
              <a:spLocks noChangeArrowheads="1"/>
            </p:cNvSpPr>
            <p:nvPr/>
          </p:nvSpPr>
          <p:spPr bwMode="auto">
            <a:xfrm>
              <a:off x="1785918" y="4422639"/>
              <a:ext cx="2071702" cy="10926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th-TH" sz="2000" b="1"/>
                <a:t>ส่วนของหลักประกันคำนวนตาม </a:t>
              </a:r>
              <a:r>
                <a:rPr lang="en-US" sz="2000" b="1"/>
                <a:t> % LTV</a:t>
              </a:r>
            </a:p>
            <a:p>
              <a:pPr algn="ctr"/>
              <a:endParaRPr lang="en-US" sz="700"/>
            </a:p>
            <a:p>
              <a:pPr algn="ctr"/>
              <a:r>
                <a:rPr lang="en-US" sz="1800"/>
                <a:t> </a:t>
              </a:r>
              <a:endParaRPr lang="th-TH" sz="1800"/>
            </a:p>
          </p:txBody>
        </p:sp>
        <p:sp>
          <p:nvSpPr>
            <p:cNvPr id="39950" name="TextBox 28"/>
            <p:cNvSpPr txBox="1">
              <a:spLocks noChangeArrowheads="1"/>
            </p:cNvSpPr>
            <p:nvPr/>
          </p:nvSpPr>
          <p:spPr bwMode="auto">
            <a:xfrm>
              <a:off x="4071934" y="4416145"/>
              <a:ext cx="5000660" cy="8463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th-TH" sz="2400" b="1" dirty="0"/>
                <a:t>ส่วนของ บสย.ค้ำประกัน</a:t>
              </a:r>
              <a:endParaRPr lang="en-US" sz="2400" b="1" dirty="0"/>
            </a:p>
            <a:p>
              <a:pPr algn="ctr"/>
              <a:endParaRPr lang="en-US" sz="700" dirty="0"/>
            </a:p>
            <a:p>
              <a:pPr algn="ctr"/>
              <a:endParaRPr lang="th-TH" sz="1800" dirty="0"/>
            </a:p>
          </p:txBody>
        </p:sp>
        <p:sp>
          <p:nvSpPr>
            <p:cNvPr id="32" name="Right Brace 31"/>
            <p:cNvSpPr/>
            <p:nvPr/>
          </p:nvSpPr>
          <p:spPr>
            <a:xfrm rot="16200000">
              <a:off x="5173373" y="-1119366"/>
              <a:ext cx="368889" cy="7143800"/>
            </a:xfrm>
            <a:prstGeom prst="rightBrace">
              <a:avLst>
                <a:gd name="adj1" fmla="val 46965"/>
                <a:gd name="adj2" fmla="val 59975"/>
              </a:avLst>
            </a:prstGeom>
            <a:noFill/>
            <a:ln w="28575" cmpd="sng">
              <a:gradFill>
                <a:gsLst>
                  <a:gs pos="0">
                    <a:srgbClr val="00B050"/>
                  </a:gs>
                  <a:gs pos="50000">
                    <a:schemeClr val="accent1">
                      <a:tint val="44500"/>
                      <a:satMod val="1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5400000" scaled="0"/>
              </a:gradFill>
            </a:ln>
            <a:effectLst>
              <a:outerShdw blurRad="38100" dir="11400000" algn="ctr" rotWithShape="0">
                <a:srgbClr val="92D050">
                  <a:alpha val="72000"/>
                </a:srgbClr>
              </a:outerShdw>
            </a:effectLst>
            <a:scene3d>
              <a:camera prst="orthographicFront"/>
              <a:lightRig rig="threePt" dir="t"/>
            </a:scene3d>
            <a:sp3d prstMaterial="metal">
              <a:bevelT w="69850" h="114300"/>
              <a:bevelB w="165100" prst="coolSlant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th-TH"/>
            </a:p>
          </p:txBody>
        </p:sp>
        <p:sp>
          <p:nvSpPr>
            <p:cNvPr id="39952" name="TextBox 33"/>
            <p:cNvSpPr txBox="1">
              <a:spLocks noChangeArrowheads="1"/>
            </p:cNvSpPr>
            <p:nvPr/>
          </p:nvSpPr>
          <p:spPr bwMode="auto">
            <a:xfrm>
              <a:off x="3929058" y="1898758"/>
              <a:ext cx="4451794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th-TH" sz="1800"/>
                <a:t>วงเงินเครดิตสูงสุด </a:t>
              </a:r>
              <a:r>
                <a:rPr lang="en-US" sz="1800"/>
                <a:t> 3.33X  </a:t>
              </a:r>
              <a:r>
                <a:rPr lang="th-TH" sz="1800"/>
                <a:t>ของหลักประกัน ตามราคาประเมิน</a:t>
              </a:r>
              <a:endParaRPr lang="en-US" sz="1800"/>
            </a:p>
          </p:txBody>
        </p:sp>
        <p:sp>
          <p:nvSpPr>
            <p:cNvPr id="39953" name="TextBox 35"/>
            <p:cNvSpPr txBox="1">
              <a:spLocks noChangeArrowheads="1"/>
            </p:cNvSpPr>
            <p:nvPr/>
          </p:nvSpPr>
          <p:spPr bwMode="auto">
            <a:xfrm>
              <a:off x="4193049" y="2957452"/>
              <a:ext cx="4504651" cy="4616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th-TH" sz="2400" b="1" dirty="0" smtClean="0">
                  <a:solidFill>
                    <a:schemeClr val="tx2"/>
                  </a:solidFill>
                </a:rPr>
                <a:t>เงินกู้อื่น ๆ เช่น เงินกู้</a:t>
              </a:r>
              <a:r>
                <a:rPr lang="th-TH" sz="2400" b="1" dirty="0">
                  <a:solidFill>
                    <a:schemeClr val="tx2"/>
                  </a:solidFill>
                </a:rPr>
                <a:t>เพื่อใช้เป็นทุนหมุนเวียนในธุรกิจ</a:t>
              </a:r>
            </a:p>
          </p:txBody>
        </p:sp>
        <p:sp>
          <p:nvSpPr>
            <p:cNvPr id="39954" name="TextBox 36"/>
            <p:cNvSpPr txBox="1">
              <a:spLocks noChangeArrowheads="1"/>
            </p:cNvSpPr>
            <p:nvPr/>
          </p:nvSpPr>
          <p:spPr bwMode="auto">
            <a:xfrm>
              <a:off x="5429256" y="1590967"/>
              <a:ext cx="1890274" cy="3077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th-TH" sz="1400" b="1" i="1" u="sng" dirty="0">
                  <a:solidFill>
                    <a:srgbClr val="FF0000"/>
                  </a:solidFill>
                </a:rPr>
                <a:t>ตาม    </a:t>
              </a:r>
              <a:r>
                <a:rPr lang="en-US" sz="1400" b="1" i="1" u="sng" dirty="0">
                  <a:solidFill>
                    <a:srgbClr val="FF0000"/>
                  </a:solidFill>
                </a:rPr>
                <a:t>WC requirement</a:t>
              </a:r>
              <a:endParaRPr lang="th-TH" sz="1400" b="1" i="1" u="sng" dirty="0">
                <a:solidFill>
                  <a:srgbClr val="FF0000"/>
                </a:solidFill>
              </a:endParaRPr>
            </a:p>
          </p:txBody>
        </p:sp>
      </p:grpSp>
      <p:sp>
        <p:nvSpPr>
          <p:cNvPr id="39940" name="TextBox 37"/>
          <p:cNvSpPr txBox="1">
            <a:spLocks noChangeArrowheads="1"/>
          </p:cNvSpPr>
          <p:nvPr/>
        </p:nvSpPr>
        <p:spPr bwMode="auto">
          <a:xfrm>
            <a:off x="982663" y="787400"/>
            <a:ext cx="19494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th-TH" sz="1800" u="sng"/>
              <a:t>    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85749" y="787400"/>
            <a:ext cx="3668733" cy="1015663"/>
          </a:xfrm>
          <a:prstGeom prst="rect">
            <a:avLst/>
          </a:prstGeom>
          <a:solidFill>
            <a:srgbClr val="00B050"/>
          </a:solidFill>
          <a:scene3d>
            <a:camera prst="orthographicFront"/>
            <a:lightRig rig="glow" dir="t">
              <a:rot lat="0" lon="0" rev="1800000"/>
            </a:lightRig>
          </a:scene3d>
          <a:sp3d prstMaterial="plastic">
            <a:bevelB/>
          </a:sp3d>
        </p:spPr>
        <p:txBody>
          <a:bodyPr wrap="square">
            <a:spAutoFit/>
          </a:bodyPr>
          <a:lstStyle/>
          <a:p>
            <a:pPr>
              <a:defRPr/>
            </a:pP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หลักประกัน </a:t>
            </a:r>
            <a:r>
              <a:rPr lang="en-US" sz="2000" b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LTV 85% </a:t>
            </a: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ดังนั้น </a:t>
            </a:r>
            <a:r>
              <a:rPr lang="en-US" sz="2000" b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TL = 80 %  </a:t>
            </a: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และ ต้องมีโอดีไม่เกิน 5 % ของ </a:t>
            </a:r>
            <a:r>
              <a:rPr lang="en-US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LTV </a:t>
            </a: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หรือไม่เกิน 1.0 ล้านบาท (อย่างใดอย่างหนึ่งที่ต่ำกว่า)  </a:t>
            </a:r>
            <a:endParaRPr lang="th-TH" sz="2000" b="1" u="sng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41" name="Down Arrow 40"/>
          <p:cNvSpPr/>
          <p:nvPr/>
        </p:nvSpPr>
        <p:spPr>
          <a:xfrm>
            <a:off x="1658938" y="1803063"/>
            <a:ext cx="276225" cy="1002049"/>
          </a:xfrm>
          <a:prstGeom prst="downArrow">
            <a:avLst>
              <a:gd name="adj1" fmla="val 57692"/>
              <a:gd name="adj2" fmla="val 50000"/>
            </a:avLst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cxnSp>
        <p:nvCxnSpPr>
          <p:cNvPr id="22" name="Straight Connector 21"/>
          <p:cNvCxnSpPr/>
          <p:nvPr/>
        </p:nvCxnSpPr>
        <p:spPr>
          <a:xfrm>
            <a:off x="285750" y="641266"/>
            <a:ext cx="7912100" cy="0"/>
          </a:xfrm>
          <a:prstGeom prst="line">
            <a:avLst/>
          </a:prstGeom>
          <a:ln>
            <a:solidFill>
              <a:srgbClr val="FF0000">
                <a:alpha val="88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glow" dir="t"/>
          </a:scene3d>
          <a:sp3d extrusionH="76200" contourW="12700">
            <a:bevelT w="19050" h="101600"/>
            <a:extrusionClr>
              <a:srgbClr val="FFFF00"/>
            </a:extrusionClr>
            <a:contourClr>
              <a:srgbClr val="FFC000"/>
            </a:contourClr>
          </a:sp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07277" y="465763"/>
            <a:ext cx="8629650" cy="144655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th-TH" b="1" dirty="0">
                <a:latin typeface="FreesiaUPC" pitchFamily="34" charset="-34"/>
                <a:cs typeface="FreesiaUPC" pitchFamily="34" charset="-34"/>
              </a:rPr>
              <a:t>วิธีการคำนวณ  </a:t>
            </a:r>
            <a:r>
              <a:rPr lang="en-US" sz="2000" b="1" dirty="0">
                <a:latin typeface="FreesiaUPC" pitchFamily="34" charset="-34"/>
                <a:cs typeface="FreesiaUPC" pitchFamily="34" charset="-34"/>
              </a:rPr>
              <a:t>: </a:t>
            </a:r>
            <a:r>
              <a:rPr lang="en-US" sz="2000" b="1" dirty="0" smtClean="0">
                <a:latin typeface="FreesiaUPC" pitchFamily="34" charset="-34"/>
                <a:cs typeface="FreesiaUPC" pitchFamily="34" charset="-34"/>
              </a:rPr>
              <a:t> 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จำนวนที่ บสย.ค้ำประกัน</a:t>
            </a:r>
            <a:endParaRPr lang="en-US" b="1" dirty="0">
              <a:latin typeface="FreesiaUPC" pitchFamily="34" charset="-34"/>
              <a:cs typeface="FreesiaUPC" pitchFamily="34" charset="-34"/>
            </a:endParaRPr>
          </a:p>
          <a:p>
            <a:pPr>
              <a:defRPr/>
            </a:pPr>
            <a:endParaRPr lang="en-US" sz="2000" dirty="0">
              <a:latin typeface="FreesiaUPC" pitchFamily="34" charset="-34"/>
              <a:cs typeface="FreesiaUPC" pitchFamily="34" charset="-34"/>
            </a:endParaRPr>
          </a:p>
          <a:p>
            <a:pPr>
              <a:defRPr/>
            </a:pPr>
            <a:r>
              <a:rPr lang="en-US" sz="20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(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ราคาประเมิน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÷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30 %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, 50 %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ตามประเภทหลักประกัน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20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) - </a:t>
            </a:r>
            <a:r>
              <a:rPr lang="en-US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(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ราคาประเมิน  </a:t>
            </a:r>
            <a:r>
              <a:rPr lang="en-US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x 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en-US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% LTV) = 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จำนวนที่บสย.ค้ำ</a:t>
            </a:r>
            <a:r>
              <a:rPr lang="th-TH" sz="20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ประกัน</a:t>
            </a:r>
          </a:p>
          <a:p>
            <a:pPr>
              <a:defRPr/>
            </a:pPr>
            <a:r>
              <a:rPr lang="th-TH" sz="20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</a:t>
            </a:r>
            <a:endParaRPr lang="th-TH" sz="2000" b="1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7277" y="2134662"/>
            <a:ext cx="8646209" cy="144655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th-TH" b="1" dirty="0">
                <a:latin typeface="FreesiaUPC" pitchFamily="34" charset="-34"/>
                <a:cs typeface="FreesiaUPC" pitchFamily="34" charset="-34"/>
              </a:rPr>
              <a:t>วิธีการคำนวณ  </a:t>
            </a:r>
            <a:r>
              <a:rPr lang="en-US" sz="2000" b="1" dirty="0">
                <a:latin typeface="FreesiaUPC" pitchFamily="34" charset="-34"/>
                <a:cs typeface="FreesiaUPC" pitchFamily="34" charset="-34"/>
              </a:rPr>
              <a:t>: </a:t>
            </a:r>
            <a:r>
              <a:rPr lang="en-US" sz="2000" b="1" dirty="0" smtClean="0">
                <a:latin typeface="FreesiaUPC" pitchFamily="34" charset="-34"/>
                <a:cs typeface="FreesiaUPC" pitchFamily="34" charset="-34"/>
              </a:rPr>
              <a:t> 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ค่าธรรมเนียม บสย. </a:t>
            </a:r>
            <a:endParaRPr lang="en-US" b="1" dirty="0">
              <a:latin typeface="FreesiaUPC" pitchFamily="34" charset="-34"/>
              <a:cs typeface="FreesiaUPC" pitchFamily="34" charset="-34"/>
            </a:endParaRPr>
          </a:p>
          <a:p>
            <a:pPr>
              <a:defRPr/>
            </a:pPr>
            <a:endParaRPr lang="en-US" sz="2000" dirty="0">
              <a:latin typeface="FreesiaUPC" pitchFamily="34" charset="-34"/>
              <a:cs typeface="FreesiaUPC" pitchFamily="34" charset="-34"/>
            </a:endParaRPr>
          </a:p>
          <a:p>
            <a:pPr>
              <a:defRPr/>
            </a:pPr>
            <a:r>
              <a:rPr lang="en-US" sz="2000" b="1" dirty="0">
                <a:latin typeface="FreesiaUPC" pitchFamily="34" charset="-34"/>
                <a:cs typeface="FreesiaUPC" pitchFamily="34" charset="-34"/>
              </a:rPr>
              <a:t>  </a:t>
            </a:r>
            <a:r>
              <a:rPr lang="th-TH" sz="20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จำนวนที่บสย.ค้ำประกัน  </a:t>
            </a:r>
            <a:r>
              <a:rPr lang="en-US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x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</a:t>
            </a:r>
            <a:r>
              <a:rPr lang="en-US" sz="20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1.75 %      </a:t>
            </a:r>
            <a:r>
              <a:rPr lang="en-US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= </a:t>
            </a:r>
            <a:r>
              <a:rPr lang="th-TH" sz="20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   ค่าธรรมเนียม บสย.ที่ต้องชำระ</a:t>
            </a:r>
          </a:p>
          <a:p>
            <a:pPr>
              <a:defRPr/>
            </a:pPr>
            <a:endParaRPr lang="th-TH" sz="2000" b="1" dirty="0"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3837" y="3794078"/>
            <a:ext cx="8629650" cy="236988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defRPr/>
            </a:pPr>
            <a:r>
              <a:rPr lang="th-TH" b="1" dirty="0">
                <a:latin typeface="FreesiaUPC" pitchFamily="34" charset="-34"/>
                <a:cs typeface="FreesiaUPC" pitchFamily="34" charset="-34"/>
              </a:rPr>
              <a:t>วิธีการคำนวณ  </a:t>
            </a:r>
            <a:r>
              <a:rPr lang="en-US" sz="2000" b="1" dirty="0" smtClean="0">
                <a:latin typeface="FreesiaUPC" pitchFamily="34" charset="-34"/>
                <a:cs typeface="FreesiaUPC" pitchFamily="34" charset="-34"/>
              </a:rPr>
              <a:t>: </a:t>
            </a:r>
            <a:r>
              <a:rPr lang="th-TH" b="1" dirty="0" smtClean="0">
                <a:solidFill>
                  <a:schemeClr val="bg1"/>
                </a:solidFill>
                <a:latin typeface="BrowalliaUPC" pitchFamily="34" charset="-34"/>
                <a:cs typeface="BrowalliaUPC" pitchFamily="34" charset="-34"/>
              </a:rPr>
              <a:t>วงเงินสูงสุดที่ตามประเภทหลักประกัน</a:t>
            </a:r>
            <a:endParaRPr lang="en-US" dirty="0">
              <a:solidFill>
                <a:schemeClr val="bg1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defRPr/>
            </a:pP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</a:p>
          <a:p>
            <a:pPr>
              <a:defRPr/>
            </a:pP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วิธีที่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  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กรณี 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1 Core Asset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</a:p>
          <a:p>
            <a:pPr>
              <a:defRPr/>
            </a:pP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ราคาประเมิน 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÷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30 %      =   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วงเงินสูงสุดที่ตามประเภทหลักประกัน</a:t>
            </a:r>
          </a:p>
          <a:p>
            <a:pPr>
              <a:defRPr/>
            </a:pPr>
            <a:endParaRPr lang="en-US" sz="2000" b="1" dirty="0" smtClean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defRPr/>
            </a:pP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วิธีที่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2  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กรณี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LTV2 Non-core Assets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**พื้นที่นอกเมือง**</a:t>
            </a:r>
            <a:endParaRPr lang="en-US" sz="2000" b="1" dirty="0" smtClean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defRPr/>
            </a:pP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ราคาประเมิน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÷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50 %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   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วงเงินสูงสุดที่ตามประเภทหลักประกัน </a:t>
            </a:r>
            <a:endParaRPr lang="th-TH" sz="2000" dirty="0"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245475" cy="1646237"/>
          </a:xfrm>
        </p:spPr>
        <p:txBody>
          <a:bodyPr anchor="ctr"/>
          <a:lstStyle/>
          <a:p>
            <a:pPr>
              <a:defRPr/>
            </a:pPr>
            <a:r>
              <a:rPr lang="th-TH" sz="4400" dirty="0" smtClean="0">
                <a:latin typeface="Krungsri Simple Medium" pitchFamily="2" charset="-34"/>
                <a:cs typeface="Krungsri Simple Medium" pitchFamily="2" charset="-34"/>
              </a:rPr>
              <a:t>เกณฑ์การตรวจสอบเครดิตบูโร (</a:t>
            </a:r>
            <a:r>
              <a:rPr lang="en-US" sz="4400" dirty="0" smtClean="0">
                <a:latin typeface="Krungsri Simple Medium" pitchFamily="2" charset="-34"/>
                <a:cs typeface="Krungsri Simple Medium" pitchFamily="2" charset="-34"/>
              </a:rPr>
              <a:t>NCB)</a:t>
            </a: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4082A330-279C-4FC0-9830-BBC2DCB0D782}" type="slidenum">
              <a:rPr lang="en-US" smtClean="0"/>
              <a:pPr>
                <a:defRPr/>
              </a:pPr>
              <a:t>18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457200" y="173015"/>
            <a:ext cx="6204857" cy="477838"/>
          </a:xfrm>
          <a:prstGeom prst="round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เกณฑ์การ</a:t>
            </a:r>
            <a:r>
              <a:rPr lang="th-TH" b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ตรวจสอบข้อมูลเครดิตบู</a:t>
            </a:r>
            <a:r>
              <a:rPr lang="th-TH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โร (</a:t>
            </a:r>
            <a:r>
              <a:rPr lang="en-US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NCB)</a:t>
            </a:r>
            <a:endParaRPr lang="th-TH" b="1" dirty="0"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graphicFrame>
        <p:nvGraphicFramePr>
          <p:cNvPr id="5129" name="Object 9"/>
          <p:cNvGraphicFramePr>
            <a:graphicFrameLocks noChangeAspect="1"/>
          </p:cNvGraphicFramePr>
          <p:nvPr/>
        </p:nvGraphicFramePr>
        <p:xfrm>
          <a:off x="732432" y="804509"/>
          <a:ext cx="7924800" cy="5467350"/>
        </p:xfrm>
        <a:graphic>
          <a:graphicData uri="http://schemas.openxmlformats.org/presentationml/2006/ole">
            <p:oleObj spid="_x0000_s5129" name="Worksheet" r:id="rId3" imgW="7924924" imgH="5467235" progId="Excel.Sheet.12">
              <p:embed/>
            </p:oleObj>
          </a:graphicData>
        </a:graphic>
      </p:graphicFrame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285750" y="1504462"/>
            <a:ext cx="8609013" cy="4310062"/>
          </a:xfrm>
          <a:prstGeom prst="roundRect">
            <a:avLst/>
          </a:prstGeom>
          <a:effectLst>
            <a:glow rad="228600">
              <a:srgbClr val="E0E00E">
                <a:alpha val="40000"/>
              </a:srgbClr>
            </a:glow>
            <a:outerShdw blurRad="40000" dist="20000" dir="5400000" rotWithShape="0">
              <a:srgbClr val="000000">
                <a:alpha val="38000"/>
              </a:srgbClr>
            </a:outerShdw>
            <a:softEdge rad="31750"/>
          </a:effectLst>
        </p:spPr>
        <p:style>
          <a:lnRef idx="1">
            <a:schemeClr val="accent4"/>
          </a:lnRef>
          <a:fillRef idx="1002">
            <a:schemeClr val="lt2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th-TH" sz="3200" b="1" u="sng" dirty="0">
                <a:solidFill>
                  <a:schemeClr val="tx1"/>
                </a:solidFill>
                <a:latin typeface="FreesiaUPC" pitchFamily="34" charset="-34"/>
                <a:cs typeface="FreesiaUPC" pitchFamily="34" charset="-34"/>
              </a:rPr>
              <a:t>วัตถุประสงค์โปรแกรม</a:t>
            </a:r>
          </a:p>
          <a:p>
            <a:pPr>
              <a:defRPr/>
            </a:pPr>
            <a:r>
              <a:rPr lang="th-TH" dirty="0">
                <a:latin typeface="FreesiaUPC" pitchFamily="34" charset="-34"/>
                <a:cs typeface="FreesiaUPC" pitchFamily="34" charset="-34"/>
              </a:rPr>
              <a:t>•   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>ต้องการใช้โปรแกรมการ </a:t>
            </a:r>
            <a:r>
              <a:rPr lang="en-US" b="1" dirty="0" smtClean="0">
                <a:latin typeface="FreesiaUPC" pitchFamily="34" charset="-34"/>
                <a:cs typeface="FreesiaUPC" pitchFamily="34" charset="-34"/>
              </a:rPr>
              <a:t>SME-S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 เป็น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>เกณฑ์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มาตรฐานในการอนุมัติสินเชื่อ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/>
            </a:r>
            <a:br>
              <a:rPr lang="th-TH" b="1" dirty="0">
                <a:latin typeface="FreesiaUPC" pitchFamily="34" charset="-34"/>
                <a:cs typeface="FreesiaUPC" pitchFamily="34" charset="-34"/>
              </a:rPr>
            </a:br>
            <a:r>
              <a:rPr lang="th-TH" b="1" dirty="0">
                <a:latin typeface="FreesiaUPC" pitchFamily="34" charset="-34"/>
                <a:cs typeface="FreesiaUPC" pitchFamily="34" charset="-34"/>
              </a:rPr>
              <a:t>•   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เพื่อสร้างความเข้าใจในเกณฑ์การพิจารณาให้ไปในทิศทางเดียวกัน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/>
            </a:r>
            <a:br>
              <a:rPr lang="th-TH" b="1" dirty="0">
                <a:latin typeface="FreesiaUPC" pitchFamily="34" charset="-34"/>
                <a:cs typeface="FreesiaUPC" pitchFamily="34" charset="-34"/>
              </a:rPr>
            </a:br>
            <a:r>
              <a:rPr lang="th-TH" b="1" dirty="0">
                <a:latin typeface="FreesiaUPC" pitchFamily="34" charset="-34"/>
                <a:cs typeface="FreesiaUPC" pitchFamily="34" charset="-34"/>
              </a:rPr>
              <a:t>•   ต้องการความชัดเจนในการ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เขียนเครดิต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/>
            </a:r>
            <a:br>
              <a:rPr lang="th-TH" b="1" dirty="0">
                <a:latin typeface="FreesiaUPC" pitchFamily="34" charset="-34"/>
                <a:cs typeface="FreesiaUPC" pitchFamily="34" charset="-34"/>
              </a:rPr>
            </a:br>
            <a:r>
              <a:rPr lang="th-TH" b="1" dirty="0">
                <a:latin typeface="FreesiaUPC" pitchFamily="34" charset="-34"/>
                <a:cs typeface="FreesiaUPC" pitchFamily="34" charset="-34"/>
              </a:rPr>
              <a:t>•   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ใช้บสย.ใน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>การค้ำ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ประกันในส่วนที่เกินมูลค่า </a:t>
            </a:r>
            <a:r>
              <a:rPr lang="en-US" b="1" dirty="0" smtClean="0">
                <a:latin typeface="FreesiaUPC" pitchFamily="34" charset="-34"/>
                <a:cs typeface="FreesiaUPC" pitchFamily="34" charset="-34"/>
              </a:rPr>
              <a:t>LTV</a:t>
            </a:r>
            <a:r>
              <a:rPr lang="en-US" b="1" dirty="0">
                <a:latin typeface="FreesiaUPC" pitchFamily="34" charset="-34"/>
                <a:cs typeface="FreesiaUPC" pitchFamily="34" charset="-34"/>
              </a:rPr>
              <a:t/>
            </a:r>
            <a:br>
              <a:rPr lang="en-US" b="1" dirty="0">
                <a:latin typeface="FreesiaUPC" pitchFamily="34" charset="-34"/>
                <a:cs typeface="FreesiaUPC" pitchFamily="34" charset="-34"/>
              </a:rPr>
            </a:br>
            <a:r>
              <a:rPr lang="en-US" b="1" dirty="0">
                <a:latin typeface="FreesiaUPC" pitchFamily="34" charset="-34"/>
                <a:cs typeface="FreesiaUPC" pitchFamily="34" charset="-34"/>
              </a:rPr>
              <a:t>•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>   เพื่อให้สามารถแข่งขันในตลาด </a:t>
            </a:r>
            <a:r>
              <a:rPr lang="en-US" b="1" dirty="0" smtClean="0">
                <a:latin typeface="FreesiaUPC" pitchFamily="34" charset="-34"/>
                <a:cs typeface="FreesiaUPC" pitchFamily="34" charset="-34"/>
              </a:rPr>
              <a:t>SME 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ใน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>การเพิ่มปริมาณการให้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สินเชื่อ</a:t>
            </a:r>
          </a:p>
          <a:p>
            <a:pPr>
              <a:defRPr/>
            </a:pP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     และ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>ฐาน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ลูกค้าใหม่ให้กับ</a:t>
            </a:r>
            <a:r>
              <a:rPr lang="th-TH" b="1" dirty="0">
                <a:latin typeface="FreesiaUPC" pitchFamily="34" charset="-34"/>
                <a:cs typeface="FreesiaUPC" pitchFamily="34" charset="-34"/>
              </a:rPr>
              <a:t>ธนาคาร</a:t>
            </a:r>
          </a:p>
          <a:p>
            <a:pPr algn="ctr">
              <a:defRPr/>
            </a:pPr>
            <a:endParaRPr lang="th-TH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310164" y="327545"/>
            <a:ext cx="5841263" cy="887105"/>
          </a:xfrm>
          <a:prstGeom prst="roundRect">
            <a:avLst/>
          </a:prstGeom>
          <a:ln w="57150">
            <a:solidFill>
              <a:schemeClr val="bg1">
                <a:lumMod val="65000"/>
              </a:schemeClr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1002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b="1" dirty="0" smtClean="0">
              <a:solidFill>
                <a:schemeClr val="tx2"/>
              </a:solidFill>
              <a:latin typeface="Krungsri Simple Medium" pitchFamily="2" charset="-34"/>
              <a:cs typeface="Krungsri Simple Medium" pitchFamily="2" charset="-34"/>
            </a:endParaRPr>
          </a:p>
          <a:p>
            <a:pPr algn="ctr"/>
            <a:r>
              <a:rPr lang="th-TH" sz="3600" b="1" dirty="0" smtClean="0">
                <a:solidFill>
                  <a:schemeClr val="tx2"/>
                </a:solidFill>
                <a:latin typeface="Krungsri Simple Medium" pitchFamily="2" charset="-34"/>
                <a:cs typeface="Krungsri Simple Medium" pitchFamily="2" charset="-34"/>
              </a:rPr>
              <a:t>สินเชื่อจุใจ</a:t>
            </a:r>
            <a:endParaRPr lang="en-US" sz="3600" b="1" dirty="0" smtClean="0">
              <a:solidFill>
                <a:schemeClr val="tx2"/>
              </a:solidFill>
              <a:latin typeface="Krungsri Simple Medium" pitchFamily="2" charset="-34"/>
              <a:cs typeface="Krungsri Simple Medium" pitchFamily="2" charset="-34"/>
            </a:endParaRPr>
          </a:p>
          <a:p>
            <a:pPr algn="ctr"/>
            <a:endParaRPr lang="th-T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047037" cy="1646237"/>
          </a:xfrm>
        </p:spPr>
        <p:txBody>
          <a:bodyPr anchor="ctr"/>
          <a:lstStyle/>
          <a:p>
            <a:pPr>
              <a:defRPr/>
            </a:pPr>
            <a:r>
              <a:rPr lang="th-TH" sz="4400" dirty="0" smtClean="0">
                <a:latin typeface="Krungsri Simple Medium" pitchFamily="2" charset="-34"/>
                <a:cs typeface="Krungsri Simple Medium" pitchFamily="2" charset="-34"/>
              </a:rPr>
              <a:t>การพิจารณารายได้จาก </a:t>
            </a:r>
            <a:r>
              <a:rPr lang="en-US" sz="4400" dirty="0" smtClean="0">
                <a:latin typeface="Krungsri Simple Medium" pitchFamily="2" charset="-34"/>
                <a:cs typeface="Krungsri Simple Medium" pitchFamily="2" charset="-34"/>
              </a:rPr>
              <a:t>Statement</a:t>
            </a: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244A3DF7-A68C-4D47-94B2-66FCC8EC8874}" type="slidenum">
              <a:rPr lang="en-US" smtClean="0"/>
              <a:pPr>
                <a:defRPr/>
              </a:pPr>
              <a:t>20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Text Box 17"/>
          <p:cNvSpPr txBox="1">
            <a:spLocks noChangeArrowheads="1"/>
          </p:cNvSpPr>
          <p:nvPr/>
        </p:nvSpPr>
        <p:spPr bwMode="auto">
          <a:xfrm>
            <a:off x="6334125" y="3895725"/>
            <a:ext cx="1019175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Clr>
                <a:srgbClr val="339933"/>
              </a:buClr>
              <a:buSzPct val="80000"/>
              <a:buFont typeface="Wingdings" pitchFamily="2" charset="2"/>
              <a:buNone/>
            </a:pPr>
            <a:endParaRPr lang="th-TH"/>
          </a:p>
        </p:txBody>
      </p:sp>
      <p:sp>
        <p:nvSpPr>
          <p:cNvPr id="6" name="Rounded Rectangle 5"/>
          <p:cNvSpPr/>
          <p:nvPr/>
        </p:nvSpPr>
        <p:spPr>
          <a:xfrm>
            <a:off x="277813" y="373063"/>
            <a:ext cx="8326437" cy="617537"/>
          </a:xfrm>
          <a:prstGeom prst="roundRect">
            <a:avLst/>
          </a:prstGeom>
        </p:spPr>
        <p:style>
          <a:lnRef idx="1">
            <a:schemeClr val="accent1"/>
          </a:lnRef>
          <a:fillRef idx="1001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การพิจารณารายได้จาก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Bank Statement  </a:t>
            </a:r>
            <a:endParaRPr lang="th-TH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706688" y="2591133"/>
            <a:ext cx="3308350" cy="55370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857250" lvl="1" indent="-457200">
              <a:lnSpc>
                <a:spcPct val="90000"/>
              </a:lnSpc>
              <a:defRPr/>
            </a:pP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เอก</a:t>
            </a:r>
            <a:r>
              <a:rPr lang="th-TH" sz="20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สารเพื่อตรวจสอบ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รายได้</a:t>
            </a: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graphicFrame>
        <p:nvGraphicFramePr>
          <p:cNvPr id="8195" name="Object 5"/>
          <p:cNvGraphicFramePr>
            <a:graphicFrameLocks noChangeAspect="1"/>
          </p:cNvGraphicFramePr>
          <p:nvPr/>
        </p:nvGraphicFramePr>
        <p:xfrm>
          <a:off x="713682" y="1316039"/>
          <a:ext cx="7739210" cy="1099615"/>
        </p:xfrm>
        <a:graphic>
          <a:graphicData uri="http://schemas.openxmlformats.org/presentationml/2006/ole">
            <p:oleObj spid="_x0000_s8195" name="Worksheet" r:id="rId3" imgW="3267094" imgH="876204" progId="Excel.Sheet.12">
              <p:embed/>
            </p:oleObj>
          </a:graphicData>
        </a:graphic>
      </p:graphicFrame>
      <p:sp>
        <p:nvSpPr>
          <p:cNvPr id="7" name="Rectangle 6"/>
          <p:cNvSpPr/>
          <p:nvPr/>
        </p:nvSpPr>
        <p:spPr>
          <a:xfrm>
            <a:off x="277813" y="5693434"/>
            <a:ext cx="7269399" cy="61247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1800" dirty="0" smtClean="0">
                <a:latin typeface="FreesiaUPC" pitchFamily="34" charset="-34"/>
                <a:cs typeface="FreesiaUPC" pitchFamily="34" charset="-34"/>
              </a:rPr>
              <a:t>กรณี ภพ.</a:t>
            </a:r>
            <a:r>
              <a:rPr lang="en-US" sz="1800" dirty="0" smtClean="0">
                <a:latin typeface="FreesiaUPC" pitchFamily="34" charset="-34"/>
                <a:cs typeface="FreesiaUPC" pitchFamily="34" charset="-34"/>
              </a:rPr>
              <a:t>30</a:t>
            </a:r>
            <a:r>
              <a:rPr lang="th-TH" sz="1800" dirty="0" smtClean="0">
                <a:latin typeface="FreesiaUPC" pitchFamily="34" charset="-34"/>
                <a:cs typeface="FreesiaUPC" pitchFamily="34" charset="-34"/>
              </a:rPr>
              <a:t> </a:t>
            </a:r>
            <a:r>
              <a:rPr lang="en-US" sz="1800" dirty="0" smtClean="0">
                <a:latin typeface="FreesiaUPC" pitchFamily="34" charset="-34"/>
                <a:cs typeface="FreesiaUPC" pitchFamily="34" charset="-34"/>
              </a:rPr>
              <a:t>: </a:t>
            </a:r>
            <a:r>
              <a:rPr lang="th-TH" sz="1800" dirty="0" smtClean="0">
                <a:latin typeface="FreesiaUPC" pitchFamily="34" charset="-34"/>
                <a:cs typeface="FreesiaUPC" pitchFamily="34" charset="-34"/>
              </a:rPr>
              <a:t> ให้ส่ง ภพ.</a:t>
            </a:r>
            <a:r>
              <a:rPr lang="en-US" sz="1800" dirty="0" smtClean="0">
                <a:latin typeface="FreesiaUPC" pitchFamily="34" charset="-34"/>
                <a:cs typeface="FreesiaUPC" pitchFamily="34" charset="-34"/>
              </a:rPr>
              <a:t>30 </a:t>
            </a:r>
            <a:r>
              <a:rPr lang="th-TH" sz="1800" dirty="0" smtClean="0">
                <a:latin typeface="FreesiaUPC" pitchFamily="34" charset="-34"/>
                <a:cs typeface="FreesiaUPC" pitchFamily="34" charset="-34"/>
              </a:rPr>
              <a:t>เฉพาะปีปัจจุบัน เดือนมกราคม </a:t>
            </a:r>
            <a:r>
              <a:rPr lang="en-US" sz="1800" dirty="0" smtClean="0">
                <a:latin typeface="FreesiaUPC" pitchFamily="34" charset="-34"/>
                <a:cs typeface="FreesiaUPC" pitchFamily="34" charset="-34"/>
              </a:rPr>
              <a:t>-</a:t>
            </a:r>
            <a:r>
              <a:rPr lang="th-TH" sz="1800" dirty="0" smtClean="0">
                <a:latin typeface="FreesiaUPC" pitchFamily="34" charset="-34"/>
                <a:cs typeface="FreesiaUPC" pitchFamily="34" charset="-34"/>
              </a:rPr>
              <a:t> เดือนก่อนหน้าเดือนปัจจุบันที่ขอสินเชื่อ  </a:t>
            </a:r>
            <a:endParaRPr lang="th-TH" sz="1800" dirty="0"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graphicFrame>
        <p:nvGraphicFramePr>
          <p:cNvPr id="8198" name="Object 6"/>
          <p:cNvGraphicFramePr>
            <a:graphicFrameLocks noChangeAspect="1"/>
          </p:cNvGraphicFramePr>
          <p:nvPr/>
        </p:nvGraphicFramePr>
        <p:xfrm>
          <a:off x="1173707" y="3452884"/>
          <a:ext cx="6810232" cy="2008535"/>
        </p:xfrm>
        <a:graphic>
          <a:graphicData uri="http://schemas.openxmlformats.org/presentationml/2006/ole">
            <p:oleObj spid="_x0000_s8198" name="Worksheet" r:id="rId4" imgW="5867435" imgH="1514597" progId="Excel.Sheet.12">
              <p:embed/>
            </p:oleObj>
          </a:graphicData>
        </a:graphic>
      </p:graphicFrame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Text Box 17"/>
          <p:cNvSpPr txBox="1">
            <a:spLocks noChangeArrowheads="1"/>
          </p:cNvSpPr>
          <p:nvPr/>
        </p:nvSpPr>
        <p:spPr bwMode="auto">
          <a:xfrm>
            <a:off x="6334125" y="3895725"/>
            <a:ext cx="1019175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Clr>
                <a:srgbClr val="339933"/>
              </a:buClr>
              <a:buSzPct val="80000"/>
              <a:buFont typeface="Wingdings" pitchFamily="2" charset="2"/>
              <a:buNone/>
            </a:pPr>
            <a:endParaRPr lang="th-TH" b="1">
              <a:solidFill>
                <a:schemeClr val="accent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187361" y="218365"/>
            <a:ext cx="6520787" cy="573205"/>
          </a:xfrm>
          <a:prstGeom prst="round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h-TH" sz="3200" b="1" dirty="0" smtClean="0">
                <a:solidFill>
                  <a:schemeClr val="accent1"/>
                </a:solidFill>
                <a:latin typeface="FreesiaUPC" pitchFamily="34" charset="-34"/>
                <a:cs typeface="FreesiaUPC" pitchFamily="34" charset="-34"/>
              </a:rPr>
              <a:t>พฤติกรรมการหมุนเวียนบัญชีจาก</a:t>
            </a:r>
            <a:r>
              <a:rPr lang="en-US" sz="3200" b="1" dirty="0" smtClean="0">
                <a:solidFill>
                  <a:schemeClr val="accent1"/>
                </a:solidFill>
                <a:latin typeface="FreesiaUPC" pitchFamily="34" charset="-34"/>
                <a:cs typeface="FreesiaUPC" pitchFamily="34" charset="-34"/>
              </a:rPr>
              <a:t> Statement</a:t>
            </a:r>
            <a:endParaRPr lang="th-TH" sz="3200" b="1" dirty="0">
              <a:solidFill>
                <a:schemeClr val="accent1"/>
              </a:solidFill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b="1" smtClean="0">
                <a:solidFill>
                  <a:schemeClr val="accent1"/>
                </a:solidFill>
              </a:rPr>
              <a:pPr>
                <a:defRPr/>
              </a:pPr>
              <a:t>22</a:t>
            </a:fld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b="1" smtClean="0">
                <a:solidFill>
                  <a:schemeClr val="accent1"/>
                </a:solidFill>
              </a:rPr>
              <a:t>SME PRODUCT  |  Krungsri  |  20 Jul 2012  |</a:t>
            </a:r>
            <a:endParaRPr lang="en-US" b="1">
              <a:solidFill>
                <a:schemeClr val="accent1"/>
              </a:solidFill>
            </a:endParaRPr>
          </a:p>
        </p:txBody>
      </p:sp>
      <p:graphicFrame>
        <p:nvGraphicFramePr>
          <p:cNvPr id="9226" name="Object 10"/>
          <p:cNvGraphicFramePr>
            <a:graphicFrameLocks noChangeAspect="1"/>
          </p:cNvGraphicFramePr>
          <p:nvPr/>
        </p:nvGraphicFramePr>
        <p:xfrm>
          <a:off x="738188" y="1050878"/>
          <a:ext cx="7667625" cy="5172501"/>
        </p:xfrm>
        <a:graphic>
          <a:graphicData uri="http://schemas.openxmlformats.org/presentationml/2006/ole">
            <p:oleObj spid="_x0000_s9226" name="Worksheet" r:id="rId3" imgW="7667670" imgH="6029236" progId="Excel.Sheet.12">
              <p:embed/>
            </p:oleObj>
          </a:graphicData>
        </a:graphic>
      </p:graphicFrame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41445" y="1440044"/>
            <a:ext cx="81263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กรณีรายได้ผู้กู้หลักไม่เพียงพอ และต้องการเสนอผู้อ้างอิงรายได้ย </a:t>
            </a:r>
            <a:r>
              <a:rPr lang="th-TH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ธนาคารเสนอให้เป็นผู้กู้โดยให้วงเงิน </a:t>
            </a:r>
            <a:r>
              <a:rPr lang="en-US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Clean OD </a:t>
            </a:r>
            <a:r>
              <a:rPr lang="th-TH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กับบุคคล</a:t>
            </a:r>
            <a:r>
              <a:rPr lang="en-US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/</a:t>
            </a:r>
            <a:r>
              <a:rPr lang="th-TH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บริษัท ที่อ้างอิงรายได้ทางธุรกิจ</a:t>
            </a:r>
            <a:r>
              <a:rPr lang="th-TH" sz="24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และผู้อ้างอิงรายได้ต้องลงนามในสัญญาด้วยทุกครั้ง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  โดยวงเงินนี้ไม่อยู่ในเกณฑ์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WC requirement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th-TH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และหากวงเงินสินเชื่อยกเลิกหรือปิดชำระหนี้จะต้องยกเลิกวงเงิน</a:t>
            </a:r>
            <a:r>
              <a:rPr lang="en-US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Clean OD  </a:t>
            </a:r>
            <a:r>
              <a:rPr lang="th-TH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ดังกล่าวด้วย</a:t>
            </a:r>
            <a:r>
              <a:rPr lang="en-US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th-TH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</a:p>
          <a:p>
            <a:pPr algn="just"/>
            <a:endParaRPr lang="th-TH" sz="2400" b="1" u="sng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37224" y="3671253"/>
          <a:ext cx="7151432" cy="2300740"/>
        </p:xfrm>
        <a:graphic>
          <a:graphicData uri="http://schemas.openxmlformats.org/drawingml/2006/table">
            <a:tbl>
              <a:tblPr/>
              <a:tblGrid>
                <a:gridCol w="3575716"/>
                <a:gridCol w="3575716"/>
              </a:tblGrid>
              <a:tr h="6596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th-TH" sz="2800" b="1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วงเงินเครดิตรวม</a:t>
                      </a:r>
                      <a:r>
                        <a:rPr lang="th-TH" sz="2800" b="1" baseline="0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 (ล้านบาท)</a:t>
                      </a:r>
                      <a:endParaRPr lang="en-US" sz="2800" dirty="0">
                        <a:solidFill>
                          <a:srgbClr val="002060"/>
                        </a:solidFill>
                        <a:latin typeface="FreesiaUPC" pitchFamily="34" charset="-34"/>
                        <a:ea typeface="Calibri"/>
                        <a:cs typeface="FreesiaUPC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th-TH" sz="2800" b="1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วงเงิน</a:t>
                      </a:r>
                      <a:r>
                        <a:rPr lang="th-TH" sz="2800" b="1" baseline="0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 </a:t>
                      </a:r>
                      <a:r>
                        <a:rPr lang="en-US" sz="2800" b="1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 </a:t>
                      </a:r>
                      <a:r>
                        <a:rPr lang="en-US" sz="2800" b="1" dirty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clean OD </a:t>
                      </a:r>
                      <a:r>
                        <a:rPr lang="th-TH" sz="2800" b="1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ที่ธนาคาร ให้</a:t>
                      </a:r>
                      <a:r>
                        <a:rPr lang="th-TH" sz="2800" b="1" baseline="0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 </a:t>
                      </a:r>
                      <a:r>
                        <a:rPr lang="en-US" sz="2800" b="1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 (</a:t>
                      </a:r>
                      <a:r>
                        <a:rPr lang="th-TH" sz="2800" b="1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ล้านบาท</a:t>
                      </a:r>
                      <a:r>
                        <a:rPr lang="en-US" sz="2800" b="1" dirty="0" smtClean="0">
                          <a:solidFill>
                            <a:srgbClr val="002060"/>
                          </a:solidFill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)</a:t>
                      </a:r>
                      <a:endParaRPr lang="en-US" sz="2800" dirty="0">
                        <a:solidFill>
                          <a:srgbClr val="002060"/>
                        </a:solidFill>
                        <a:latin typeface="FreesiaUPC" pitchFamily="34" charset="-34"/>
                        <a:ea typeface="Calibri"/>
                        <a:cs typeface="FreesiaUPC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</a:tr>
              <a:tr h="6596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800" b="1" dirty="0"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&lt;= 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800" b="1" dirty="0" smtClean="0"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0.100</a:t>
                      </a:r>
                      <a:endParaRPr lang="en-US" sz="2800" b="1" dirty="0">
                        <a:latin typeface="FreesiaUPC" pitchFamily="34" charset="-34"/>
                        <a:ea typeface="Calibri"/>
                        <a:cs typeface="FreesiaUPC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6596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800" b="1" dirty="0"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&gt; 10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800" b="1" dirty="0" smtClean="0">
                          <a:latin typeface="FreesiaUPC" pitchFamily="34" charset="-34"/>
                          <a:ea typeface="Calibri"/>
                          <a:cs typeface="FreesiaUPC" pitchFamily="34" charset="-34"/>
                        </a:rPr>
                        <a:t>0.200</a:t>
                      </a:r>
                      <a:endParaRPr lang="en-US" sz="2800" b="1" dirty="0">
                        <a:latin typeface="FreesiaUPC" pitchFamily="34" charset="-34"/>
                        <a:ea typeface="Calibri"/>
                        <a:cs typeface="FreesiaUPC" pitchFamily="34" charset="-34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Round Same Side Corner Rectangle 4"/>
          <p:cNvSpPr/>
          <p:nvPr/>
        </p:nvSpPr>
        <p:spPr>
          <a:xfrm>
            <a:off x="832513" y="218364"/>
            <a:ext cx="6796585" cy="853184"/>
          </a:xfrm>
          <a:prstGeom prst="round2Same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กรณีอ้างอิงรายได้ทางธุรกิจในนามบริษัท </a:t>
            </a:r>
            <a:r>
              <a:rPr lang="en-US" b="1" dirty="0" smtClean="0">
                <a:latin typeface="FreesiaUPC" pitchFamily="34" charset="-34"/>
                <a:cs typeface="FreesiaUPC" pitchFamily="34" charset="-34"/>
              </a:rPr>
              <a:t>/</a:t>
            </a:r>
            <a:r>
              <a:rPr lang="th-TH" b="1" dirty="0" smtClean="0">
                <a:latin typeface="FreesiaUPC" pitchFamily="34" charset="-34"/>
                <a:cs typeface="FreesiaUPC" pitchFamily="34" charset="-34"/>
              </a:rPr>
              <a:t>กรรมการ</a:t>
            </a:r>
            <a:endParaRPr lang="th-TH" b="1" dirty="0"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98438" y="261938"/>
            <a:ext cx="8616950" cy="617537"/>
          </a:xfrm>
          <a:prstGeom prst="roundRect">
            <a:avLst/>
          </a:prstGeom>
        </p:spPr>
        <p:style>
          <a:lnRef idx="1">
            <a:schemeClr val="accent1"/>
          </a:lnRef>
          <a:fillRef idx="1001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การพิจารณา</a:t>
            </a:r>
            <a:r>
              <a:rPr lang="th-TH" b="1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รายได้จาก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Bank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Statement</a:t>
            </a:r>
            <a:endParaRPr lang="th-TH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8438" y="990600"/>
            <a:ext cx="8616950" cy="5224463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520700" indent="-342900">
              <a:buClr>
                <a:schemeClr val="bg1"/>
              </a:buClr>
              <a:buSzPct val="80000"/>
              <a:defRPr/>
            </a:pPr>
            <a:r>
              <a:rPr lang="th-TH" sz="2400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เกณฑ์การพิจารณารายได้จาก </a:t>
            </a:r>
            <a:r>
              <a:rPr lang="en-US" sz="2400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Statement  </a:t>
            </a:r>
            <a:r>
              <a:rPr lang="th-TH" sz="2400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พิจารณาจำนวน </a:t>
            </a:r>
            <a:r>
              <a:rPr lang="en-US" sz="2400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Statement</a:t>
            </a:r>
            <a:endParaRPr lang="th-TH" sz="2400" u="sng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1.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ใช้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Bank Statement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ย้อนหลัง 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6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เดือน</a:t>
            </a:r>
          </a:p>
          <a:p>
            <a:pPr marL="520700" indent="-342900">
              <a:buClr>
                <a:schemeClr val="bg1"/>
              </a:buClr>
              <a:buSzPct val="80000"/>
              <a:defRPr/>
            </a:pP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กรณีส่ง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CA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หลังวันที่ 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15 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ของทุกเดือน จะใช้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dirty="0" err="1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Stm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.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ย้อนหลัง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6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เดือน โดยเดือนที่สิ้นสุดคือเดือนที่แล้วก่อนวันที่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15</a:t>
            </a: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r>
              <a:rPr lang="th-TH" sz="24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ตัวอย่าง     </a:t>
            </a: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en-US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en-US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en-US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en-US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en-US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en-US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914525" y="2847975"/>
            <a:ext cx="752475" cy="49530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Dec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667000" y="2857500"/>
            <a:ext cx="742950" cy="4667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Jan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409950" y="2857500"/>
            <a:ext cx="762000" cy="4667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Feb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171950" y="2867025"/>
            <a:ext cx="762000" cy="4667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Mar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933950" y="2867025"/>
            <a:ext cx="762000" cy="4667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Apr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695950" y="2876550"/>
            <a:ext cx="762000" cy="44767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May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457950" y="2867025"/>
            <a:ext cx="790575" cy="4667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Jun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914525" y="4362450"/>
            <a:ext cx="4543425" cy="158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667000" y="5437188"/>
            <a:ext cx="4581525" cy="158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1162050" y="2847975"/>
            <a:ext cx="752475" cy="476250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Nov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7248525" y="2867025"/>
            <a:ext cx="790575" cy="46672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15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Jul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21" name="Up Arrow 20"/>
          <p:cNvSpPr/>
          <p:nvPr/>
        </p:nvSpPr>
        <p:spPr>
          <a:xfrm>
            <a:off x="1857375" y="3448050"/>
            <a:ext cx="161925" cy="771525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22" name="Up Arrow 21"/>
          <p:cNvSpPr/>
          <p:nvPr/>
        </p:nvSpPr>
        <p:spPr>
          <a:xfrm>
            <a:off x="7138988" y="4411663"/>
            <a:ext cx="161925" cy="865187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23" name="Up Arrow 22"/>
          <p:cNvSpPr/>
          <p:nvPr/>
        </p:nvSpPr>
        <p:spPr>
          <a:xfrm>
            <a:off x="2552700" y="4486275"/>
            <a:ext cx="161925" cy="74295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24" name="Up Arrow 23"/>
          <p:cNvSpPr/>
          <p:nvPr/>
        </p:nvSpPr>
        <p:spPr>
          <a:xfrm>
            <a:off x="6376988" y="3467100"/>
            <a:ext cx="161925" cy="752475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/>
          </a:p>
        </p:txBody>
      </p:sp>
      <p:sp>
        <p:nvSpPr>
          <p:cNvPr id="26" name="Rectangle 25"/>
          <p:cNvSpPr/>
          <p:nvPr/>
        </p:nvSpPr>
        <p:spPr>
          <a:xfrm>
            <a:off x="2619375" y="3581400"/>
            <a:ext cx="3286125" cy="63817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ส่ง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CA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ก่อนวันที่ 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15 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ใช้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dirty="0" err="1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Stm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. 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algn="ctr">
              <a:defRPr/>
            </a:pP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ตั้งแต่ เดือน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Dec 11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ถึง 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May 12</a:t>
            </a:r>
            <a:endParaRPr lang="th-TH" sz="1800" dirty="0"/>
          </a:p>
        </p:txBody>
      </p:sp>
      <p:sp>
        <p:nvSpPr>
          <p:cNvPr id="28" name="Rectangle 27"/>
          <p:cNvSpPr/>
          <p:nvPr/>
        </p:nvSpPr>
        <p:spPr>
          <a:xfrm>
            <a:off x="3090863" y="4629150"/>
            <a:ext cx="3586162" cy="63817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ส่ง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CA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หลังวันที่ 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15 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ใช้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dirty="0" err="1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Stm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. </a:t>
            </a: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algn="ctr">
              <a:defRPr/>
            </a:pP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ตั้งแต่ เดือน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Jan 12 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ถึง 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Jun 12</a:t>
            </a:r>
            <a:endParaRPr lang="th-TH" sz="1800" dirty="0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27" name="Footer Placeholder 2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198438" y="261938"/>
            <a:ext cx="8616950" cy="617537"/>
          </a:xfrm>
          <a:prstGeom prst="roundRect">
            <a:avLst/>
          </a:prstGeom>
        </p:spPr>
        <p:style>
          <a:lnRef idx="1">
            <a:schemeClr val="accent1"/>
          </a:lnRef>
          <a:fillRef idx="1001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การพิจารณารายได้จาก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Bank Statement</a:t>
            </a:r>
            <a:endParaRPr lang="th-TH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98438" y="1057275"/>
            <a:ext cx="8616950" cy="5224463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>
              <a:buClr>
                <a:srgbClr val="339933"/>
              </a:buClr>
              <a:buSzPct val="80000"/>
              <a:buFont typeface="Wingdings" pitchFamily="2" charset="2"/>
              <a:buNone/>
              <a:defRPr/>
            </a:pPr>
            <a:r>
              <a:rPr lang="th-TH" sz="24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รายได้ตาม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Statement </a:t>
            </a:r>
            <a:r>
              <a:rPr lang="th-TH" sz="24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โดย  </a:t>
            </a:r>
            <a:r>
              <a:rPr lang="th-TH" sz="2400" b="1" u="sng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หักเฉพาะ</a:t>
            </a: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th-TH" sz="24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 ดังนี้</a:t>
            </a:r>
          </a:p>
          <a:p>
            <a:pPr marL="520700" indent="-342900">
              <a:buClr>
                <a:schemeClr val="bg1"/>
              </a:buClr>
              <a:buSzPct val="80000"/>
              <a:defRPr/>
            </a:pP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1.  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รายการที่เป็นการเบิกรับเงินกู้ (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Loan)</a:t>
            </a:r>
          </a:p>
          <a:p>
            <a:pPr marL="520700" indent="-342900">
              <a:buClr>
                <a:schemeClr val="bg1"/>
              </a:buClr>
              <a:buSzPct val="80000"/>
              <a:buFont typeface="+mj-lt"/>
              <a:buAutoNum type="arabicPeriod"/>
              <a:defRPr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2.  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รายการที่เป็นการต่อตั๋วฯ   (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PN)</a:t>
            </a:r>
          </a:p>
          <a:p>
            <a:pPr marL="520700" indent="-342900">
              <a:buClr>
                <a:schemeClr val="bg1"/>
              </a:buClr>
              <a:buSzPct val="80000"/>
              <a:buFont typeface="+mj-lt"/>
              <a:buAutoNum type="arabicPeriod"/>
              <a:defRPr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3. 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รายการเช็คการค้าคืน (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Trade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Cheque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Return)</a:t>
            </a:r>
          </a:p>
          <a:p>
            <a:pPr marL="520700" indent="-342900">
              <a:buClr>
                <a:schemeClr val="bg1"/>
              </a:buClr>
              <a:buSzPct val="80000"/>
              <a:buFont typeface="+mj-lt"/>
              <a:buAutoNum type="arabicPeriod"/>
              <a:defRPr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4. 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รายการที่มีการแก้ไข (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Reverse Transaction)</a:t>
            </a:r>
          </a:p>
          <a:p>
            <a:pPr marL="520700" indent="-342900">
              <a:buClr>
                <a:schemeClr val="bg1"/>
              </a:buClr>
              <a:buSzPct val="80000"/>
              <a:buFont typeface="+mj-lt"/>
              <a:buAutoNum type="arabicPeriod"/>
              <a:defRPr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5. 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รายการตัวโด่ง</a:t>
            </a:r>
          </a:p>
          <a:p>
            <a:pPr marL="520700" indent="-342900">
              <a:buClr>
                <a:schemeClr val="bg1"/>
              </a:buClr>
              <a:buSzPct val="80000"/>
              <a:buFont typeface="+mj-lt"/>
              <a:buAutoNum type="arabicPeriod"/>
              <a:defRPr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6. 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รายการคู่โอน (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Transfer)</a:t>
            </a: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en-US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รายการที่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1- 4  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เป็นรายการเข้าออกทางระบบบัญชีของธนาคาร ซึ่งต้องตรวจสอบและตัดยอดเงินออกจาก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รายได้</a:t>
            </a:r>
          </a:p>
          <a:p>
            <a:pPr marL="520700" indent="-342900">
              <a:buClr>
                <a:schemeClr val="bg1"/>
              </a:buClr>
              <a:buSzPct val="80000"/>
              <a:defRPr/>
            </a:pPr>
            <a:endParaRPr lang="en-US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520700" indent="-342900">
              <a:buClr>
                <a:schemeClr val="bg1"/>
              </a:buClr>
              <a:buSzPct val="80000"/>
              <a:defRPr/>
            </a:pP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รายการที่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5  </a:t>
            </a:r>
            <a:r>
              <a:rPr lang="th-TH" sz="1800" b="1" u="sng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รายการตัวโด่ง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ให้ดูจากยอดเงินฝากสุทธิ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(Net Bank Statement)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ของแต่ละบัญชีเฉลี่ยย้อนหลัง 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6 เดือน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</a:t>
            </a:r>
            <a:endParaRPr lang="en-US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533400" indent="-533400" fontAlgn="t">
              <a:buFont typeface="Wingdings" pitchFamily="2" charset="2"/>
              <a:buChar char="q"/>
              <a:defRPr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หาก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ยอดเงินฝากรวม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(Net) 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ในเดือนใด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ไม่เกิน 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2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เท่าของยอดเงินฝากเฉลี่ยต่อ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เดือน ย้อนหลัง 6 เดือน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ให้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นับรวมเป็นรายได้และไม่ต้องอธิบายหรือมีเอกสารประกอบ  </a:t>
            </a:r>
          </a:p>
          <a:p>
            <a:pPr marL="533400" indent="-533400" fontAlgn="t">
              <a:buFont typeface="Wingdings" pitchFamily="2" charset="2"/>
              <a:buChar char="q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หาก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ยอดเงินฝากรวม (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Net) 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ในเดือนใด เกิน 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2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เท่าของยอดเงินฝากเฉลี่ยต่อ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เดือน ย้อนหลัง 6 เดือน  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RM 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จะต้องนำส่งเอกสารพิสูจน์ 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เฉพาะยอดเงินฝากที่เป็นตัวโด่งสูงสุด หากพิสูจน์ไม่ได้ให้ตัดทุกรายการ  ในกรณีที่ตัดรายการดังกล่าวแล้วยังเกิน 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2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เท่า ไม่ต้องตัด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                                   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Example-statement 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จุใจ  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update 17 </a:t>
            </a:r>
            <a:r>
              <a:rPr lang="en-US" sz="1800" dirty="0" err="1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jul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 12.xlsx</a:t>
            </a: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3221671" y="5624620"/>
            <a:ext cx="616688" cy="39340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12738" y="1428750"/>
            <a:ext cx="8502650" cy="4823194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342900" indent="-342900">
              <a:buFont typeface="Wingdings" pitchFamily="2" charset="2"/>
              <a:buChar char="§"/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Font typeface="Wingdings" pitchFamily="2" charset="2"/>
              <a:buChar char="§"/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Font typeface="Wingdings" pitchFamily="2" charset="2"/>
              <a:buChar char="§"/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Font typeface="Wingdings" pitchFamily="2" charset="2"/>
              <a:buChar char="§"/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defRPr/>
            </a:pPr>
            <a:r>
              <a:rPr lang="th-TH" sz="1800" b="1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</a:p>
          <a:p>
            <a:pPr marL="342900" indent="-342900">
              <a:defRPr/>
            </a:pPr>
            <a:r>
              <a:rPr lang="th-TH" sz="1800" b="1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</a:p>
          <a:p>
            <a:pPr marL="342900" indent="-342900">
              <a:defRPr/>
            </a:pPr>
            <a:r>
              <a:rPr lang="th-TH" sz="1800" b="1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  รายการ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ที่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6  </a:t>
            </a:r>
            <a:r>
              <a:rPr lang="th-TH" sz="1800" b="1" u="sng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รายการคู่โอน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จะหักเฉพาะตามเกณฑ์ต่อไปนี้</a:t>
            </a:r>
          </a:p>
          <a:p>
            <a:pPr marL="342900" indent="-342900">
              <a:buSzPct val="80000"/>
              <a:buFont typeface="Wingdings" pitchFamily="2" charset="2"/>
              <a:buChar char="§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ยอดคู่โอนที่มีจำนวนตรงกัน หรือ มีส่วนต่างเฉพาะค่าธรรมเนียมจากบัญชี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A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ไปบัญชี 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B 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โดยเป็นยอดโอนที่โอนในวันเดียวกันจากบัญชี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A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ไปบัญชี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B </a:t>
            </a:r>
            <a:endParaRPr lang="en-US" sz="1800" dirty="0" smtClean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en-US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buFont typeface="Wingdings" pitchFamily="2" charset="2"/>
              <a:buChar char="§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ยอดคู่โอนที่รวมจำนวนกันและรวมแล้วตรงกัน  โดยเป็นยอดโอนที่โอนในวันเดียวกันจากบัญชี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A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ไปบัญชี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B 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หากสามารถพิสูจน์ว่าเป็นรายได้จากธุรกิจได้จะไม่ถูกหักคู่โอนดังกล่าว</a:t>
            </a:r>
          </a:p>
          <a:p>
            <a:pPr marL="342900" indent="-342900">
              <a:buSzPct val="80000"/>
              <a:defRPr/>
            </a:pPr>
            <a:endParaRPr lang="en-US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buFont typeface="Wingdings" pitchFamily="2" charset="2"/>
              <a:buChar char="§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เกณฑ์คู่โอนข้างต้น หมายถึง การโอนระหว่างธนาคารเดียวกันและการโอนต่างธนาคาร ทุกรายการฝาก-ถอนที่เป็นรายการ </a:t>
            </a:r>
            <a:endParaRPr lang="en-US" sz="1800" dirty="0" smtClean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 Cash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/ TR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โดยครอบคลุมรายการ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ต่างๆ                     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Example-statement 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จุใจ  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update 17 </a:t>
            </a:r>
            <a:r>
              <a:rPr lang="en-US" sz="1800" dirty="0" err="1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jul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  <a:hlinkClick r:id="rId2" action="ppaction://hlinkfile"/>
              </a:rPr>
              <a:t> 12.xlsx</a:t>
            </a: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buFont typeface="Wingdings" pitchFamily="2" charset="2"/>
              <a:buChar char="§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buFont typeface="Wingdings" pitchFamily="2" charset="2"/>
              <a:buChar char="§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buFont typeface="Wingdings" pitchFamily="2" charset="2"/>
              <a:buChar char="§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buFont typeface="Wingdings" pitchFamily="2" charset="2"/>
              <a:buChar char="§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</a:p>
          <a:p>
            <a:pPr marL="342900" indent="-342900"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</a:p>
          <a:p>
            <a:pPr marL="342900" indent="-342900"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</a:p>
          <a:p>
            <a:pPr marL="342900" indent="-342900"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</a:p>
          <a:p>
            <a:pPr marL="342900" indent="-342900"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46083" name="Text Box 17"/>
          <p:cNvSpPr txBox="1">
            <a:spLocks noChangeArrowheads="1"/>
          </p:cNvSpPr>
          <p:nvPr/>
        </p:nvSpPr>
        <p:spPr bwMode="auto">
          <a:xfrm>
            <a:off x="6334125" y="3895725"/>
            <a:ext cx="1019175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Clr>
                <a:srgbClr val="339933"/>
              </a:buClr>
              <a:buSzPct val="80000"/>
              <a:buFont typeface="Wingdings" pitchFamily="2" charset="2"/>
              <a:buNone/>
            </a:pPr>
            <a:endParaRPr lang="th-TH"/>
          </a:p>
        </p:txBody>
      </p:sp>
      <p:sp>
        <p:nvSpPr>
          <p:cNvPr id="8" name="Rounded Rectangle 7"/>
          <p:cNvSpPr/>
          <p:nvPr/>
        </p:nvSpPr>
        <p:spPr>
          <a:xfrm>
            <a:off x="198438" y="477838"/>
            <a:ext cx="8616950" cy="617537"/>
          </a:xfrm>
          <a:prstGeom prst="roundRect">
            <a:avLst/>
          </a:prstGeom>
        </p:spPr>
        <p:style>
          <a:lnRef idx="1">
            <a:schemeClr val="accent1"/>
          </a:lnRef>
          <a:fillRef idx="1001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การพิจารณารายได้จาก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Bank Statement  </a:t>
            </a:r>
            <a:r>
              <a:rPr lang="th-TH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(ต่อ)</a:t>
            </a:r>
            <a:endParaRPr lang="th-TH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073251" y="4683199"/>
            <a:ext cx="2609850" cy="59055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ตัวอย่างการกู้ในนามนิติบุคคล</a:t>
            </a:r>
            <a:endParaRPr lang="th-TH" sz="1800" dirty="0"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019175" y="5453985"/>
            <a:ext cx="2038350" cy="59055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1. การโอนระหว่างบริษัทกับบัญชีกรรมการ</a:t>
            </a:r>
            <a:endParaRPr lang="th-TH" sz="1800" dirty="0"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400425" y="5453985"/>
            <a:ext cx="2038350" cy="59055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2.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การโอนระหว่างบัญชีบริษัทกับบัญชีบริษัท</a:t>
            </a:r>
            <a:endParaRPr lang="th-TH" sz="1800" dirty="0"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823090" y="5453985"/>
            <a:ext cx="2038350" cy="59055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3. การโอนระหว่างบัญชีกรรมการกับบัญชีกรรมการ</a:t>
            </a:r>
            <a:endParaRPr lang="th-TH" sz="1800" dirty="0"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 Box 17"/>
          <p:cNvSpPr txBox="1">
            <a:spLocks noChangeArrowheads="1"/>
          </p:cNvSpPr>
          <p:nvPr/>
        </p:nvSpPr>
        <p:spPr bwMode="auto">
          <a:xfrm>
            <a:off x="6334125" y="3895725"/>
            <a:ext cx="1019175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Clr>
                <a:srgbClr val="339933"/>
              </a:buClr>
              <a:buSzPct val="80000"/>
              <a:buFont typeface="Wingdings" pitchFamily="2" charset="2"/>
              <a:buNone/>
            </a:pPr>
            <a:endParaRPr lang="th-TH"/>
          </a:p>
        </p:txBody>
      </p:sp>
      <p:sp>
        <p:nvSpPr>
          <p:cNvPr id="6" name="Rounded Rectangle 5"/>
          <p:cNvSpPr/>
          <p:nvPr/>
        </p:nvSpPr>
        <p:spPr>
          <a:xfrm>
            <a:off x="380692" y="277527"/>
            <a:ext cx="8382286" cy="617537"/>
          </a:xfrm>
          <a:prstGeom prst="roundRect">
            <a:avLst/>
          </a:prstGeom>
        </p:spPr>
        <p:style>
          <a:lnRef idx="1">
            <a:schemeClr val="accent1"/>
          </a:lnRef>
          <a:fillRef idx="1001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การพิจารณารายได้จาก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Bank Statement  </a:t>
            </a:r>
            <a:r>
              <a:rPr lang="th-TH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(ต่อ)</a:t>
            </a:r>
            <a:endParaRPr lang="th-TH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7988" y="990600"/>
            <a:ext cx="8335962" cy="5280025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  <a:endParaRPr lang="th-TH" sz="1800" dirty="0" smtClean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  </a:t>
            </a: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buFont typeface="Wingdings" pitchFamily="2" charset="2"/>
              <a:buChar char="§"/>
              <a:defRPr/>
            </a:pP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รายการ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ฝาก / ถอน เงินสดในบัญชีเดียวกันจะ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ไม่นับเป็นรายได้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เฉพาะรายการที่มีการฝากโดยเงินสด และถอนโดยเงินสด </a:t>
            </a: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  ที่มียอดตรงกัน หรือรวมกันแล้วตรงกันในวัน</a:t>
            </a:r>
            <a:r>
              <a:rPr lang="th-TH" sz="1800" dirty="0" smtClean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เดียวกัน</a:t>
            </a: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Font typeface="Wingdings" pitchFamily="2" charset="2"/>
              <a:buChar char="§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กรณีรายการ ตัวโด่ง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/ </a:t>
            </a: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คู่โอน  ที่เกิดจากรายได้ของธุรกิจจริง 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RM 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ต้องนำส่งเอกสารพิสูจน์</a:t>
            </a: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แหล่งที่มาของรายได้ </a:t>
            </a: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defRPr/>
            </a:pP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(</a:t>
            </a:r>
            <a:r>
              <a:rPr lang="th-TH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รายละเอียดของรายการตัวโด่ง รายการคู่โอน รายการโอนในบัญชีเดียวกัน โปรดดูตามเอกสารแนบท้าย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)</a:t>
            </a:r>
          </a:p>
          <a:p>
            <a:pPr marL="342900" indent="-342900"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buFont typeface="Wingdings" pitchFamily="2" charset="2"/>
              <a:buChar char="§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กรณีรายได้จากการตรวจสอบ ภพ.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30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หรือ งบการเงินมียอดเพิ่มขึ้นจากปีก่อน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&gt; 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30%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จะต้องนำเสนอเอกสารแสดงแหล่งที่มาของรายได้หรือเอกสารสนับสนุนข้อมูลให้กับ </a:t>
            </a:r>
            <a:r>
              <a:rPr lang="en-US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CM</a:t>
            </a:r>
          </a:p>
          <a:p>
            <a:pPr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   </a:t>
            </a:r>
            <a:r>
              <a:rPr lang="th-TH" sz="18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กรณีลูกค้าเก่า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เกณฑ์ยอดขายที่เพิ่มขึ้น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&gt;  30 %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กรณีลูกค้าเก่าขอสินเชื่อเพิ่มแล้วพบว่ายอดขายใหม่เพิ่มขึ้นมาก</a:t>
            </a:r>
            <a:r>
              <a:rPr lang="th-TH" sz="1800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ผิดปกติอย่างชัดเจน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ต้องชี้แจงเหตุผลแก่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CM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พร้อมแสดงเอกสาร เช่น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Invoice 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หรือ </a:t>
            </a:r>
            <a:r>
              <a:rPr lang="en-US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P/O</a:t>
            </a:r>
            <a:r>
              <a:rPr lang="th-TH" sz="1800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หรือเอกสารทางการค้าอื่น ๆ เพื่อทราบที่มาที่ไปของ</a:t>
            </a: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รายได้</a:t>
            </a:r>
          </a:p>
          <a:p>
            <a:pPr>
              <a:defRPr/>
            </a:pPr>
            <a:endParaRPr lang="th-TH" sz="1800" dirty="0" smtClean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defRPr/>
            </a:pP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 </a:t>
            </a:r>
            <a:r>
              <a:rPr lang="th-TH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กรณีลูกค้าใหม่</a:t>
            </a:r>
            <a:r>
              <a:rPr lang="th-TH" sz="18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เกณฑ์ยอดขายที่เพิ่มขึ้น </a:t>
            </a:r>
            <a:r>
              <a:rPr lang="en-US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&gt;  30 %</a:t>
            </a: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จากการเปรียบเทียบระหว่างงบการเงินปีล่าสุด กับงบการเงินปีก่อนปีล่าสุด  พบว่ายอดขายใหม่เพิ่มขึ้นมาก</a:t>
            </a:r>
            <a:r>
              <a:rPr lang="th-TH" sz="1800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ผิดปกติอย่างชัดเจน</a:t>
            </a: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(</a:t>
            </a: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โดยยอดขาย </a:t>
            </a:r>
            <a:r>
              <a:rPr lang="en-US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&gt; 30%)</a:t>
            </a: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ต้องชี้แจงเหตุผลแก่ </a:t>
            </a:r>
            <a:r>
              <a:rPr lang="en-US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CM </a:t>
            </a: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พร้อมแสดงเอกสาร เช่น </a:t>
            </a:r>
            <a:r>
              <a:rPr lang="en-US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Invoice </a:t>
            </a: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หรือ </a:t>
            </a:r>
            <a:r>
              <a:rPr lang="en-US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P/O</a:t>
            </a:r>
            <a:r>
              <a:rPr lang="th-TH" sz="1800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หรือเอกสารทางการค้าอื่น ๆ เพื่อทราบที่มาที่ไปของรายได้</a:t>
            </a:r>
          </a:p>
          <a:p>
            <a:pPr>
              <a:defRPr/>
            </a:pPr>
            <a:endParaRPr lang="th-TH" sz="1800" b="1" dirty="0" smtClean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defRPr/>
            </a:pPr>
            <a:r>
              <a:rPr lang="th-TH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ทั้งนี้การพิจารณารายได้จาก </a:t>
            </a:r>
            <a:r>
              <a:rPr lang="en-US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Statement </a:t>
            </a:r>
            <a:r>
              <a:rPr lang="th-TH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ขึ้นอยู่บนการพิจารณาของ </a:t>
            </a:r>
            <a:r>
              <a:rPr lang="en-US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CM </a:t>
            </a:r>
            <a:r>
              <a:rPr lang="th-TH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เป็นหลัก</a:t>
            </a:r>
            <a:r>
              <a:rPr lang="en-US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th-TH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ในกรณีที่ </a:t>
            </a:r>
            <a:r>
              <a:rPr lang="en-US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RM </a:t>
            </a:r>
            <a:r>
              <a:rPr lang="th-TH" sz="1800" b="1" u="sng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ต้องการพิสูจน์รายได้ทางธุรกิจจะต้องนำหลักฐานมาแสดงเท่านั้น</a:t>
            </a:r>
          </a:p>
          <a:p>
            <a:pPr>
              <a:defRPr/>
            </a:pPr>
            <a:endParaRPr lang="th-TH" sz="1800" b="1" dirty="0">
              <a:solidFill>
                <a:schemeClr val="bg1"/>
              </a:solidFill>
            </a:endParaRPr>
          </a:p>
          <a:p>
            <a:pPr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047037" cy="1646237"/>
          </a:xfrm>
        </p:spPr>
        <p:txBody>
          <a:bodyPr anchor="ctr"/>
          <a:lstStyle/>
          <a:p>
            <a:pPr>
              <a:defRPr/>
            </a:pPr>
            <a:r>
              <a:rPr lang="th-TH" sz="3600" b="1" dirty="0" smtClean="0">
                <a:latin typeface="Krungsri Simple" pitchFamily="2" charset="-34"/>
                <a:cs typeface="Krungsri Simple" pitchFamily="2" charset="-34"/>
              </a:rPr>
              <a:t>เกณฑ์การพิจารณาอุตสาหกรรม</a:t>
            </a:r>
            <a:endParaRPr lang="en-US" sz="3600" b="1" dirty="0" smtClean="0">
              <a:latin typeface="Krungsri Simple" pitchFamily="2" charset="-34"/>
              <a:cs typeface="Krungsri Simple" pitchFamily="2" charset="-34"/>
            </a:endParaRP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57B61BE3-0B55-4E41-B772-5C63EFA18B4A}" type="slidenum">
              <a:rPr lang="en-US" smtClean="0"/>
              <a:pPr>
                <a:defRPr/>
              </a:pPr>
              <a:t>28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3988"/>
            <a:ext cx="8229600" cy="6169174"/>
          </a:xfrm>
        </p:spPr>
        <p:txBody>
          <a:bodyPr/>
          <a:lstStyle/>
          <a:p>
            <a:pPr>
              <a:buFontTx/>
              <a:buNone/>
            </a:pP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          </a:t>
            </a:r>
            <a:r>
              <a:rPr lang="th-TH" sz="3600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เกณฑ์การพิจารณาตามอุตสาหกรรม </a:t>
            </a:r>
          </a:p>
          <a:p>
            <a:pPr lvl="1" eaLnBrk="1" hangingPunct="1">
              <a:buFontTx/>
              <a:buNone/>
            </a:pPr>
            <a:r>
              <a:rPr lang="en-US" dirty="0" smtClean="0">
                <a:solidFill>
                  <a:schemeClr val="tx1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Trading , 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ขายส่ง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,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ธุรกิจผลิต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ธุรกิจบริการและธุรกิจขนส่ง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สามารถเข้าโปรแกรมนี้ได้</a:t>
            </a:r>
          </a:p>
          <a:p>
            <a:pPr lvl="1" eaLnBrk="1" hangingPunct="1">
              <a:buFontTx/>
              <a:buNone/>
            </a:pPr>
            <a:r>
              <a:rPr lang="th-TH" sz="24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การแบ่งกลุ่มอุตสาหกรรม</a:t>
            </a:r>
          </a:p>
          <a:p>
            <a:pPr lvl="1" eaLnBrk="1" hangingPunct="1">
              <a:buFontTx/>
              <a:buNone/>
            </a:pPr>
            <a:endParaRPr lang="th-TH" sz="2400" b="1" u="sng" dirty="0" smtClean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lvl="1" eaLnBrk="1" hangingPunct="1">
              <a:buFontTx/>
              <a:buNone/>
            </a:pPr>
            <a:r>
              <a:rPr lang="th-TH" dirty="0" smtClean="0">
                <a:latin typeface="FreesiaUPC" pitchFamily="34" charset="-34"/>
                <a:cs typeface="FreesiaUPC" pitchFamily="34" charset="-34"/>
              </a:rPr>
              <a:t>	</a:t>
            </a:r>
          </a:p>
          <a:p>
            <a:pPr lvl="1" eaLnBrk="1" hangingPunct="1">
              <a:buFontTx/>
              <a:buNone/>
            </a:pPr>
            <a:endParaRPr lang="en-US" dirty="0" smtClean="0">
              <a:solidFill>
                <a:schemeClr val="tx1"/>
              </a:solidFill>
              <a:latin typeface="FreesiaUPC" pitchFamily="34" charset="-34"/>
              <a:cs typeface="FreesiaUPC" pitchFamily="34" charset="-34"/>
            </a:endParaRPr>
          </a:p>
          <a:p>
            <a:pPr lvl="1" eaLnBrk="1" hangingPunct="1">
              <a:buFontTx/>
              <a:buNone/>
            </a:pPr>
            <a:endParaRPr lang="th-TH" u="sng" dirty="0" smtClean="0">
              <a:solidFill>
                <a:srgbClr val="FF0000"/>
              </a:solidFill>
              <a:latin typeface="FreesiaUPC" pitchFamily="34" charset="-34"/>
              <a:cs typeface="FreesiaUPC" pitchFamily="34" charset="-34"/>
            </a:endParaRPr>
          </a:p>
          <a:p>
            <a:pPr eaLnBrk="1" hangingPunct="1"/>
            <a:endParaRPr lang="th-TH" sz="1600" dirty="0" smtClean="0">
              <a:solidFill>
                <a:schemeClr val="tx1"/>
              </a:solidFill>
              <a:latin typeface="FreesiaUPC" pitchFamily="34" charset="-34"/>
              <a:cs typeface="FreesiaUPC" pitchFamily="34" charset="-34"/>
            </a:endParaRPr>
          </a:p>
          <a:p>
            <a:pPr eaLnBrk="1" hangingPunct="1"/>
            <a:endParaRPr lang="th-TH" sz="1600" dirty="0" smtClean="0">
              <a:solidFill>
                <a:schemeClr val="tx1"/>
              </a:solidFill>
              <a:latin typeface="FreesiaUPC" pitchFamily="34" charset="-34"/>
              <a:cs typeface="FreesiaUPC" pitchFamily="34" charset="-34"/>
            </a:endParaRPr>
          </a:p>
          <a:p>
            <a:pPr eaLnBrk="1" hangingPunct="1">
              <a:buFontTx/>
              <a:buNone/>
            </a:pPr>
            <a:endParaRPr lang="th-TH" sz="1600" dirty="0" smtClean="0">
              <a:solidFill>
                <a:schemeClr val="tx1"/>
              </a:solidFill>
              <a:latin typeface="FreesiaUPC" pitchFamily="34" charset="-34"/>
              <a:cs typeface="FreesiaUPC" pitchFamily="34" charset="-34"/>
            </a:endParaRPr>
          </a:p>
          <a:p>
            <a:pPr eaLnBrk="1" hangingPunct="1">
              <a:buFontTx/>
              <a:buNone/>
            </a:pPr>
            <a:endParaRPr lang="th-TH" sz="1600" dirty="0" smtClean="0">
              <a:solidFill>
                <a:schemeClr val="tx1"/>
              </a:solidFill>
              <a:latin typeface="FreesiaUPC" pitchFamily="34" charset="-34"/>
              <a:cs typeface="FreesiaUPC" pitchFamily="34" charset="-34"/>
            </a:endParaRPr>
          </a:p>
          <a:p>
            <a:pPr eaLnBrk="1" hangingPunct="1">
              <a:buFont typeface="Wingdings" pitchFamily="2" charset="2"/>
              <a:buChar char="q"/>
            </a:pPr>
            <a:r>
              <a:rPr lang="th-TH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ไฟเหลือง  :  </a:t>
            </a:r>
            <a:r>
              <a:rPr lang="en-US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Case By Case </a:t>
            </a:r>
            <a:r>
              <a:rPr lang="th-TH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ภายใต้การพิจารณาของ </a:t>
            </a:r>
            <a:r>
              <a:rPr lang="en-US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CM  (</a:t>
            </a:r>
            <a:r>
              <a:rPr lang="th-TH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พิจารณา </a:t>
            </a:r>
            <a:r>
              <a:rPr lang="en-US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Income Factor </a:t>
            </a:r>
            <a:r>
              <a:rPr lang="th-TH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และ </a:t>
            </a:r>
            <a:r>
              <a:rPr lang="en-US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Working Capital Requirement</a:t>
            </a:r>
            <a:r>
              <a:rPr lang="th-TH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)</a:t>
            </a:r>
          </a:p>
          <a:p>
            <a:pPr eaLnBrk="1" hangingPunct="1">
              <a:buFont typeface="Wingdings" pitchFamily="2" charset="2"/>
              <a:buChar char="q"/>
            </a:pPr>
            <a:r>
              <a:rPr lang="th-TH" sz="18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รายละเอียดตามประเภทธุรกิจกลุ่มอุตสาหกรรม  </a:t>
            </a:r>
            <a:r>
              <a:rPr lang="th-TH" sz="1800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เอกสารแนบ </a:t>
            </a:r>
            <a:r>
              <a:rPr lang="th-TH" sz="1600" dirty="0" smtClean="0">
                <a:latin typeface="FreesiaUPC" pitchFamily="34" charset="-34"/>
                <a:cs typeface="FreesiaUPC" pitchFamily="34" charset="-34"/>
              </a:rPr>
              <a:t/>
            </a:r>
            <a:br>
              <a:rPr lang="th-TH" sz="1600" dirty="0" smtClean="0">
                <a:latin typeface="FreesiaUPC" pitchFamily="34" charset="-34"/>
                <a:cs typeface="FreesiaUPC" pitchFamily="34" charset="-34"/>
              </a:rPr>
            </a:br>
            <a:r>
              <a:rPr lang="th-TH" sz="200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ตัวอย่างของอุตสาหกรรม ไฟแดงสำหรับโปรแกรมนี้</a:t>
            </a:r>
            <a: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/>
            </a:r>
            <a:b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</a:br>
            <a: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- การเกษตรการเลี้ยงสัตว์ประมงและป่าไม้</a:t>
            </a:r>
            <a:r>
              <a:rPr lang="en-US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, </a:t>
            </a:r>
            <a: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การทำเหมืองแร่และน้ำมันและการผลิตก๊าซ</a:t>
            </a:r>
            <a:r>
              <a:rPr lang="en-US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, </a:t>
            </a:r>
            <a: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 การเงิน, หน่วยงานราชการ </a:t>
            </a:r>
            <a:r>
              <a:rPr lang="en-US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 การก่อสร้างและธุรกิจอสังหาริมทรัพย์</a:t>
            </a:r>
            <a:r>
              <a:rPr lang="en-US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 ธุรกิจมีความเสี่ยงสูง เช่น โรงสีข้าว, การผลิตคอมพิวเตอร์</a:t>
            </a:r>
            <a:r>
              <a:rPr lang="en-US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, </a:t>
            </a:r>
            <a: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การค้าพืชไร่</a:t>
            </a:r>
            <a:r>
              <a:rPr lang="en-US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 โรงเรียน และแผงลอย </a:t>
            </a:r>
            <a:r>
              <a:rPr lang="en-US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, </a:t>
            </a:r>
            <a:r>
              <a:rPr lang="th-TH" sz="1600" b="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 อื่น ๆ </a:t>
            </a:r>
            <a:r>
              <a:rPr lang="en-US" sz="1600" dirty="0" smtClean="0">
                <a:latin typeface="FreesiaUPC" pitchFamily="34" charset="-34"/>
                <a:cs typeface="FreesiaUPC" pitchFamily="34" charset="-34"/>
              </a:rPr>
              <a:t/>
            </a:r>
            <a:br>
              <a:rPr lang="en-US" sz="1600" dirty="0" smtClean="0">
                <a:latin typeface="FreesiaUPC" pitchFamily="34" charset="-34"/>
                <a:cs typeface="FreesiaUPC" pitchFamily="34" charset="-34"/>
              </a:rPr>
            </a:br>
            <a:r>
              <a:rPr lang="th-TH" sz="160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อุตสาหกรรมต้องห้าม  :  ธุรกิจที่ผิดกฎหมาย, คาสิโน, การพนัน, บันเทิงกลางคืนธุรกิจศีลธรรมธุรกิจศาสนาธุรกิจที่เกี่ยวข้องกับนักการเมืองธุรกิจ </a:t>
            </a:r>
            <a:r>
              <a:rPr lang="en-US" sz="160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1600" dirty="0" smtClean="0">
                <a:solidFill>
                  <a:srgbClr val="FF0000"/>
                </a:solidFill>
                <a:latin typeface="FreesiaUPC" pitchFamily="34" charset="-34"/>
                <a:cs typeface="FreesiaUPC" pitchFamily="34" charset="-34"/>
              </a:rPr>
              <a:t>ฟอกเงิน</a:t>
            </a:r>
          </a:p>
          <a:p>
            <a:pPr eaLnBrk="1" hangingPunct="1">
              <a:buFontTx/>
              <a:buNone/>
            </a:pPr>
            <a:endParaRPr lang="th-TH" sz="1600" u="sng" dirty="0" smtClean="0">
              <a:solidFill>
                <a:schemeClr val="tx1"/>
              </a:solidFill>
              <a:latin typeface="FreesiaUPC" pitchFamily="34" charset="-34"/>
              <a:cs typeface="FreesiaUPC" pitchFamily="34" charset="-34"/>
            </a:endParaRPr>
          </a:p>
        </p:txBody>
      </p:sp>
      <p:graphicFrame>
        <p:nvGraphicFramePr>
          <p:cNvPr id="119811" name="Object 3"/>
          <p:cNvGraphicFramePr>
            <a:graphicFrameLocks noChangeAspect="1"/>
          </p:cNvGraphicFramePr>
          <p:nvPr/>
        </p:nvGraphicFramePr>
        <p:xfrm>
          <a:off x="1165822" y="1721038"/>
          <a:ext cx="6989357" cy="2102488"/>
        </p:xfrm>
        <a:graphic>
          <a:graphicData uri="http://schemas.openxmlformats.org/presentationml/2006/ole">
            <p:oleObj spid="_x0000_s119811" name="Worksheet" r:id="rId3" imgW="5238742" imgH="1438206" progId="Excel.Sheet.12">
              <p:embed/>
            </p:oleObj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03448" y="1050878"/>
            <a:ext cx="8722094" cy="5104266"/>
          </a:xfrm>
          <a:solidFill>
            <a:schemeClr val="bg2">
              <a:lumMod val="60000"/>
              <a:lumOff val="40000"/>
            </a:schemeClr>
          </a:solidFill>
          <a:scene3d>
            <a:camera prst="orthographicFront"/>
            <a:lightRig rig="threePt" dir="t"/>
          </a:scene3d>
          <a:sp3d>
            <a:bevelT w="101600" prst="riblet"/>
          </a:sp3d>
        </p:spPr>
        <p:txBody>
          <a:bodyPr/>
          <a:lstStyle/>
          <a:p>
            <a:pPr eaLnBrk="1" hangingPunct="1">
              <a:buNone/>
            </a:pP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        </a:t>
            </a:r>
            <a:endParaRPr lang="th-TH" u="sng" dirty="0" smtClean="0">
              <a:solidFill>
                <a:schemeClr val="tx2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 eaLnBrk="1" hangingPunct="1">
              <a:buFont typeface="Wingdings" pitchFamily="2" charset="2"/>
              <a:buChar char="§"/>
            </a:pP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สินเชื่อเพื่อธุรกิจสำหรับผู้ประกอบการธุรกิจขนาดกลางและขนาดย่อม (</a:t>
            </a:r>
            <a:r>
              <a:rPr lang="en-US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SMEs)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th-TH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สินเชื่อเกินมูลค่าหลักประกันโดยมี</a:t>
            </a:r>
            <a:r>
              <a:rPr lang="en-US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th-TH" sz="24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บสย.ค้ำประกัน</a:t>
            </a:r>
            <a:endParaRPr lang="th-TH" sz="2400" dirty="0" smtClean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 eaLnBrk="1" hangingPunct="1">
              <a:buFont typeface="Wingdings" pitchFamily="2" charset="2"/>
              <a:buChar char="§"/>
            </a:pP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วงเงินสูงสุดไม่เกิน </a:t>
            </a:r>
            <a:r>
              <a:rPr lang="en-US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20 </a:t>
            </a: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ล้านบาท </a:t>
            </a:r>
            <a:r>
              <a:rPr lang="th-TH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(รวมกลุ่มไม่เกิน </a:t>
            </a:r>
            <a:r>
              <a:rPr lang="en-US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30 </a:t>
            </a:r>
            <a:r>
              <a:rPr lang="th-TH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ล้านบาทไม่รวม </a:t>
            </a:r>
            <a:r>
              <a:rPr lang="en-US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M-Loan, P-Loan </a:t>
            </a:r>
            <a:r>
              <a:rPr lang="th-TH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และวงเงินที่ใช้เงินสดค้ำประกัน </a:t>
            </a:r>
            <a:r>
              <a:rPr lang="en-US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100 %)  </a:t>
            </a:r>
            <a:r>
              <a:rPr lang="th-TH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ตามคำสั่งที่ </a:t>
            </a:r>
            <a:r>
              <a:rPr lang="en-US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26/2555 </a:t>
            </a:r>
            <a:r>
              <a:rPr lang="th-TH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และ </a:t>
            </a:r>
            <a:r>
              <a:rPr lang="en-US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27/2555 </a:t>
            </a:r>
            <a:endParaRPr lang="th-TH" dirty="0" smtClean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 eaLnBrk="1" hangingPunct="1">
              <a:buFont typeface="Wingdings" pitchFamily="2" charset="2"/>
              <a:buChar char="§"/>
            </a:pP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วางหลักประกันขั้นต่ำเพียง  </a:t>
            </a:r>
            <a:r>
              <a:rPr lang="en-US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30 % </a:t>
            </a: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ของวงเงินสินเชื่อหรือ </a:t>
            </a:r>
            <a:r>
              <a:rPr lang="en-US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50 % </a:t>
            </a: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ของวงเงินสินเชื่อ ทั้งนี้ขึ้นอยู่กับหลักประกันที่ใช้ </a:t>
            </a:r>
          </a:p>
          <a:p>
            <a:pPr lvl="1" eaLnBrk="1" hangingPunct="1">
              <a:buNone/>
            </a:pP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โดยส่วนที่ขาดหลักประกันต้องให้บรรษัทประกันสินทรัพย์อุตสาหกรรมขนาดย่อม (บสย.) ค้ำประกันเสมอ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วัตถุประสงค์ของสินเชื่อเพื่อใช้ในการดำเนินธุรกิจ</a:t>
            </a:r>
            <a:r>
              <a:rPr lang="en-US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ขยายกิจการ รวมถึงการ </a:t>
            </a:r>
            <a:r>
              <a:rPr lang="en-US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Refinance </a:t>
            </a:r>
            <a:r>
              <a:rPr lang="th-TH" sz="24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ภาระหนี้จากสถาบันการเงินอื่น  </a:t>
            </a:r>
          </a:p>
          <a:p>
            <a:pPr lvl="1" eaLnBrk="1" hangingPunct="1"/>
            <a:endParaRPr lang="th-TH" sz="2400" dirty="0" smtClean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 eaLnBrk="1" hangingPunct="1"/>
            <a:endParaRPr lang="th-TH" sz="2400" dirty="0" smtClean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 eaLnBrk="1" hangingPunct="1"/>
            <a:endParaRPr lang="th-TH" sz="2400" dirty="0" smtClean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eaLnBrk="1" hangingPunct="1"/>
            <a:endParaRPr lang="th-TH" sz="2400" dirty="0" smtClean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5" name="Snip Same Side Corner Rectangle 4"/>
          <p:cNvSpPr/>
          <p:nvPr/>
        </p:nvSpPr>
        <p:spPr>
          <a:xfrm>
            <a:off x="2374709" y="109184"/>
            <a:ext cx="4367284" cy="736979"/>
          </a:xfrm>
          <a:prstGeom prst="snip2SameRect">
            <a:avLst/>
          </a:prstGeom>
          <a:ln w="28575">
            <a:noFill/>
          </a:ln>
          <a:effectLst>
            <a:glow rad="228600">
              <a:schemeClr val="tx1">
                <a:lumMod val="40000"/>
                <a:lumOff val="60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bliqueTopRight"/>
            <a:lightRig rig="threePt" dir="t"/>
          </a:scene3d>
        </p:spPr>
        <p:style>
          <a:lnRef idx="1">
            <a:schemeClr val="accent1"/>
          </a:lnRef>
          <a:fillRef idx="1002">
            <a:schemeClr val="lt2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u="sng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รายละเอียดผลิตภัณฑ์</a:t>
            </a:r>
            <a:endParaRPr lang="th-TH" dirty="0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047037" cy="1646237"/>
          </a:xfrm>
        </p:spPr>
        <p:txBody>
          <a:bodyPr anchor="ctr"/>
          <a:lstStyle/>
          <a:p>
            <a:pPr>
              <a:defRPr/>
            </a:pPr>
            <a:r>
              <a:rPr lang="th-TH" sz="3600" b="1" dirty="0" smtClean="0">
                <a:latin typeface="Krungsri Simple" pitchFamily="2" charset="-34"/>
                <a:cs typeface="Krungsri Simple" pitchFamily="2" charset="-34"/>
              </a:rPr>
              <a:t>การพิสูจน์ความมีตัวตนของธุรกิจ</a:t>
            </a:r>
            <a:endParaRPr lang="en-US" sz="3600" b="1" dirty="0" smtClean="0">
              <a:latin typeface="Krungsri Simple" pitchFamily="2" charset="-34"/>
              <a:cs typeface="Krungsri Simple" pitchFamily="2" charset="-34"/>
            </a:endParaRP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57B61BE3-0B55-4E41-B772-5C63EFA18B4A}" type="slidenum">
              <a:rPr lang="en-US" smtClean="0"/>
              <a:pPr>
                <a:defRPr/>
              </a:pPr>
              <a:t>30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522288"/>
            <a:ext cx="8229600" cy="5662612"/>
          </a:xfr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/>
          <a:lstStyle/>
          <a:p>
            <a:pPr>
              <a:buFontTx/>
              <a:buNone/>
            </a:pPr>
            <a:r>
              <a:rPr lang="th-TH" sz="200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</a:t>
            </a:r>
            <a:r>
              <a:rPr lang="th-TH" sz="2800" u="sng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การพิสูจน์ความมีตัวตนของธุรกิจ</a:t>
            </a:r>
            <a:r>
              <a:rPr lang="th-TH" sz="280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ภาพถ่ายสถานประกอบการ</a:t>
            </a:r>
          </a:p>
          <a:p>
            <a:pPr>
              <a:buFontTx/>
              <a:buNone/>
            </a:pPr>
            <a:r>
              <a:rPr lang="th-TH" sz="2000" b="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	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สำหรับลูกค้าที่ขอเครดิตใหม่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(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ทุกราย)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RM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ต้องออกไปสำรวจกิจการ (สถานประกอบการหลัก) ลูกค้าโดยถ่ายรูปสถานประกอบการ และ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RM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ต้องไปถ่ายใหม่ทุกครั้งที่นำเสนอสินเชื่อ  (ไม่สามารถนำภาพเก่ามาแสดงได้) 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และ</a:t>
            </a:r>
          </a:p>
          <a:p>
            <a:pPr>
              <a:buFontTx/>
              <a:buNone/>
            </a:pP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</a:t>
            </a:r>
            <a:r>
              <a:rPr lang="th-TH" sz="2000" u="sng" dirty="0" smtClean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ต้องมี </a:t>
            </a:r>
            <a:r>
              <a:rPr lang="en-US" sz="2000" u="sng" dirty="0" smtClean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RM </a:t>
            </a:r>
            <a:r>
              <a:rPr lang="th-TH" sz="2000" u="sng" dirty="0" smtClean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th-TH" sz="2000" u="sng" dirty="0" smtClean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อยู่ในรูปอย่าง</a:t>
            </a:r>
            <a:r>
              <a:rPr lang="th-TH" sz="2000" u="sng" dirty="0" smtClean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น้อย </a:t>
            </a:r>
            <a:r>
              <a:rPr lang="en-US" sz="2000" u="sng" dirty="0" smtClean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1</a:t>
            </a:r>
            <a:r>
              <a:rPr lang="th-TH" sz="2000" u="sng" dirty="0" smtClean="0">
                <a:solidFill>
                  <a:srgbClr val="FF00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รูป 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โดยมีรายละเอียดการถ่ายภาพดังนี้</a:t>
            </a:r>
          </a:p>
          <a:p>
            <a:pPr>
              <a:buFontTx/>
              <a:buNone/>
            </a:pP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	1. 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ป้ายชื่อสถานประกอบการ หรือ บ้านเลขที่  กรณีสถานประกอบการดังกล่าว ไม่มีป้ายชื่อ หรือบ้านเลขที่ ให้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RM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ระบุให้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CM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รับทราบ   (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RM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ควรถ่ายด้านหน้าสถานประกอบการ)</a:t>
            </a:r>
          </a:p>
          <a:p>
            <a:pPr>
              <a:buFontTx/>
              <a:buNone/>
            </a:pP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	2. 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บริเวณสถานที่ทำงานสภาพภายใน (ออฟฟิศ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/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สำนักงาน 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/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โรงงาน ฯลฯ)</a:t>
            </a:r>
          </a:p>
          <a:p>
            <a:pPr>
              <a:buFontTx/>
              <a:buNone/>
            </a:pP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	3.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บริเวณรอบ ๆ สถานประกอบการ  มุมกว้าง</a:t>
            </a:r>
          </a:p>
          <a:p>
            <a:pPr>
              <a:buFontTx/>
              <a:buNone/>
            </a:pP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	4.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กรณีมี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Stock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สินค้า  ให้ถ่าย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Stock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แนบมาด้วย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/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เครื่องจักร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/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โรงงาน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/ 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โดยจะขึ้นอยู่กับลักษณะและประเภทธุรกิจ </a:t>
            </a:r>
            <a:r>
              <a:rPr lang="th-TH" sz="2000" u="sng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เพื่อให้ผู้พิจารณาเครดิตสามารถเข้าใจลักษณะของธุรกิจได้</a:t>
            </a:r>
          </a:p>
          <a:p>
            <a:pPr>
              <a:buFontTx/>
              <a:buNone/>
            </a:pPr>
            <a:r>
              <a:rPr lang="th-TH" sz="200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5.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รูปของลูกค้า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/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ผู้กู้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/ 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เจ้าของกิจการ </a:t>
            </a:r>
            <a:r>
              <a:rPr lang="en-US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/</a:t>
            </a: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กรรมการผู้มีอำนาจ  </a:t>
            </a:r>
          </a:p>
          <a:p>
            <a:pPr>
              <a:buFontTx/>
              <a:buNone/>
            </a:pPr>
            <a:r>
              <a:rPr lang="th-TH" sz="2000" b="0" dirty="0" smtClean="0">
                <a:solidFill>
                  <a:schemeClr val="tx2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 </a:t>
            </a:r>
          </a:p>
          <a:p>
            <a:endParaRPr lang="en-US" sz="2000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lvl="1" eaLnBrk="1" hangingPunct="1">
              <a:buFontTx/>
              <a:buNone/>
            </a:pPr>
            <a:r>
              <a:rPr lang="en-US" sz="2000" dirty="0" smtClean="0">
                <a:solidFill>
                  <a:schemeClr val="tx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</a:p>
          <a:p>
            <a:pPr lvl="1" eaLnBrk="1" hangingPunct="1">
              <a:buFontTx/>
              <a:buNone/>
            </a:pPr>
            <a:endParaRPr lang="th-TH" sz="2000" u="sng" dirty="0" smtClean="0">
              <a:solidFill>
                <a:srgbClr val="FF00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eaLnBrk="1" hangingPunct="1"/>
            <a:endParaRPr lang="th-TH" sz="2000" dirty="0" smtClean="0">
              <a:solidFill>
                <a:schemeClr val="tx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pic>
        <p:nvPicPr>
          <p:cNvPr id="6" name="Picture 5" descr="นายนุกูล ภาชนะกาญจน์ 04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32" y="671362"/>
            <a:ext cx="3513446" cy="4064411"/>
          </a:xfrm>
          <a:prstGeom prst="rect">
            <a:avLst/>
          </a:prstGeom>
        </p:spPr>
      </p:pic>
      <p:pic>
        <p:nvPicPr>
          <p:cNvPr id="7" name="Picture 6" descr="นายนุกูล ภาชนะกาญจน์ 048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0244" y="697821"/>
            <a:ext cx="3496970" cy="406441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160060" y="4997383"/>
            <a:ext cx="2688609" cy="5232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dirty="0" smtClean="0"/>
              <a:t>เห็นชื่อสถานประกอบการ</a:t>
            </a:r>
            <a:endParaRPr lang="th-TH" dirty="0"/>
          </a:p>
        </p:txBody>
      </p:sp>
      <p:sp>
        <p:nvSpPr>
          <p:cNvPr id="9" name="TextBox 8"/>
          <p:cNvSpPr txBox="1"/>
          <p:nvPr/>
        </p:nvSpPr>
        <p:spPr>
          <a:xfrm>
            <a:off x="4708483" y="4997383"/>
            <a:ext cx="3562055" cy="5232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บริเวณด้านข้างสถานประกอบการ</a:t>
            </a:r>
            <a:endParaRPr lang="th-TH" dirty="0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pic>
        <p:nvPicPr>
          <p:cNvPr id="6" name="Content Placeholder 5" descr="นายนุกูล ภาชนะกาญจน์ 049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396" y="348753"/>
            <a:ext cx="3645105" cy="3731928"/>
          </a:xfrm>
        </p:spPr>
      </p:pic>
      <p:pic>
        <p:nvPicPr>
          <p:cNvPr id="7" name="Picture 6" descr="นายนุกูล ภาชนะกาญจน์ 05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922" y="348753"/>
            <a:ext cx="4468348" cy="37319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3564" y="4735773"/>
            <a:ext cx="3645105" cy="95410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 smtClean="0"/>
              <a:t>ด้านหน้าปากซอยของสถานประกอบการ</a:t>
            </a:r>
            <a:endParaRPr lang="th-TH" dirty="0"/>
          </a:p>
        </p:txBody>
      </p:sp>
      <p:sp>
        <p:nvSpPr>
          <p:cNvPr id="9" name="TextBox 8"/>
          <p:cNvSpPr txBox="1"/>
          <p:nvPr/>
        </p:nvSpPr>
        <p:spPr>
          <a:xfrm>
            <a:off x="4997357" y="4738045"/>
            <a:ext cx="3396019" cy="5232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th-TH" dirty="0" smtClean="0"/>
              <a:t>สถานที่ภายในสถานประกอบการ</a:t>
            </a:r>
            <a:endParaRPr lang="th-TH" dirty="0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pic>
        <p:nvPicPr>
          <p:cNvPr id="6" name="Content Placeholder 5" descr="นายนุกูล ภาชนะกาญจน์ 057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717" y="457935"/>
            <a:ext cx="4093214" cy="4236895"/>
          </a:xfrm>
        </p:spPr>
      </p:pic>
      <p:pic>
        <p:nvPicPr>
          <p:cNvPr id="7" name="Picture 6" descr="นายนุกูล ภาชนะกาญจน์ 08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177" y="457935"/>
            <a:ext cx="3987586" cy="42368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543265" y="5152055"/>
            <a:ext cx="2672687" cy="5232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th-TH" dirty="0" smtClean="0"/>
              <a:t>รูปถ่ายเจ้าของกิจการ</a:t>
            </a:r>
            <a:endParaRPr lang="th-TH" dirty="0"/>
          </a:p>
        </p:txBody>
      </p:sp>
      <p:sp>
        <p:nvSpPr>
          <p:cNvPr id="9" name="TextBox 8"/>
          <p:cNvSpPr txBox="1"/>
          <p:nvPr/>
        </p:nvSpPr>
        <p:spPr>
          <a:xfrm>
            <a:off x="726720" y="5152055"/>
            <a:ext cx="2398618" cy="5232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Stock </a:t>
            </a:r>
            <a:r>
              <a:rPr lang="th-TH" dirty="0" smtClean="0"/>
              <a:t>สินค้า</a:t>
            </a:r>
            <a:endParaRPr lang="th-TH" dirty="0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047037" cy="1646237"/>
          </a:xfrm>
        </p:spPr>
        <p:txBody>
          <a:bodyPr anchor="ctr"/>
          <a:lstStyle/>
          <a:p>
            <a:pPr>
              <a:defRPr/>
            </a:pPr>
            <a:r>
              <a:rPr lang="th-TH" sz="4400" dirty="0" smtClean="0">
                <a:latin typeface="Krungsri Simple Medium" pitchFamily="2" charset="-34"/>
                <a:cs typeface="Krungsri Simple Medium" pitchFamily="2" charset="-34"/>
              </a:rPr>
              <a:t>การคำนวณทางการเงิน</a:t>
            </a:r>
            <a:endParaRPr lang="en-US" sz="4400" dirty="0" smtClean="0">
              <a:latin typeface="Krungsri Simple Medium" pitchFamily="2" charset="-34"/>
              <a:cs typeface="Krungsri Simple Medium" pitchFamily="2" charset="-34"/>
            </a:endParaRP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512C6B8E-FD5A-4474-9FF5-0DF0C7C1DCE3}" type="slidenum">
              <a:rPr lang="en-US" smtClean="0"/>
              <a:pPr>
                <a:defRPr/>
              </a:pPr>
              <a:t>35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627063" y="314325"/>
            <a:ext cx="4503737" cy="65405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th-TH" sz="3600" dirty="0">
              <a:solidFill>
                <a:schemeClr val="accent1">
                  <a:lumMod val="75000"/>
                </a:schemeClr>
              </a:solidFill>
              <a:latin typeface="FreesiaUPC" pitchFamily="34" charset="-34"/>
              <a:cs typeface="FreesiaUPC" pitchFamily="34" charset="-34"/>
            </a:endParaRPr>
          </a:p>
          <a:p>
            <a:pPr algn="ctr">
              <a:defRPr/>
            </a:pPr>
            <a:r>
              <a:rPr lang="th-TH" sz="3600" b="1" dirty="0">
                <a:solidFill>
                  <a:schemeClr val="accent1">
                    <a:lumMod val="75000"/>
                  </a:schemeClr>
                </a:solidFill>
                <a:latin typeface="FreesiaUPC" pitchFamily="34" charset="-34"/>
                <a:cs typeface="FreesiaUPC" pitchFamily="34" charset="-34"/>
              </a:rPr>
              <a:t>การคำนวณทางการเงิน</a:t>
            </a:r>
            <a:endParaRPr lang="en-US" sz="3600" b="1" dirty="0">
              <a:solidFill>
                <a:schemeClr val="accent1">
                  <a:lumMod val="75000"/>
                </a:schemeClr>
              </a:solidFill>
              <a:latin typeface="FreesiaUPC" pitchFamily="34" charset="-34"/>
              <a:cs typeface="FreesiaUPC" pitchFamily="34" charset="-34"/>
            </a:endParaRPr>
          </a:p>
          <a:p>
            <a:pPr algn="ctr">
              <a:defRPr/>
            </a:pPr>
            <a:endParaRPr lang="th-TH" dirty="0"/>
          </a:p>
        </p:txBody>
      </p:sp>
      <p:graphicFrame>
        <p:nvGraphicFramePr>
          <p:cNvPr id="10243" name="Object 3"/>
          <p:cNvGraphicFramePr>
            <a:graphicFrameLocks noChangeAspect="1"/>
          </p:cNvGraphicFramePr>
          <p:nvPr/>
        </p:nvGraphicFramePr>
        <p:xfrm>
          <a:off x="1520475" y="1279937"/>
          <a:ext cx="6228888" cy="4075834"/>
        </p:xfrm>
        <a:graphic>
          <a:graphicData uri="http://schemas.openxmlformats.org/presentationml/2006/ole">
            <p:oleObj spid="_x0000_s10243" name="Worksheet" r:id="rId3" imgW="5152901" imgH="3371740" progId="Excel.Sheet.12">
              <p:embed/>
            </p:oleObj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047037" cy="1646237"/>
          </a:xfrm>
        </p:spPr>
        <p:txBody>
          <a:bodyPr anchor="ctr"/>
          <a:lstStyle/>
          <a:p>
            <a:pPr>
              <a:defRPr/>
            </a:pPr>
            <a:r>
              <a:rPr lang="th-TH" sz="4400" dirty="0" smtClean="0">
                <a:latin typeface="Krungsri Simple Medium" pitchFamily="2" charset="-34"/>
                <a:cs typeface="Krungsri Simple Medium" pitchFamily="2" charset="-34"/>
              </a:rPr>
              <a:t>ตัวอย่างการคำนวณ</a:t>
            </a:r>
            <a:endParaRPr lang="en-US" sz="4400" dirty="0" smtClean="0">
              <a:latin typeface="Krungsri Simple Medium" pitchFamily="2" charset="-34"/>
              <a:cs typeface="Krungsri Simple Medium" pitchFamily="2" charset="-34"/>
            </a:endParaRP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ACC11A40-512C-4364-AAE9-0DD1EB80D434}" type="slidenum">
              <a:rPr lang="en-US" smtClean="0"/>
              <a:pPr>
                <a:defRPr/>
              </a:pPr>
              <a:t>37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07988" y="879475"/>
            <a:ext cx="8335962" cy="53911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</a:t>
            </a: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20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20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  <a:r>
              <a:rPr lang="th-TH" sz="20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กรณีใช้ </a:t>
            </a:r>
            <a:r>
              <a:rPr lang="en-US" sz="20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 </a:t>
            </a:r>
            <a:r>
              <a:rPr lang="th-TH" sz="20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เป็นหลักทรัพย์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หลักประกันเป็น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1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มูลค่า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5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ล้านบาท   (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85 %)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r>
              <a:rPr lang="th-TH" sz="1800" b="1" u="sng" dirty="0">
                <a:solidFill>
                  <a:srgbClr val="C00000"/>
                </a:solidFill>
                <a:latin typeface="Browallia New" pitchFamily="34" charset="-34"/>
                <a:cs typeface="Browallia New" pitchFamily="34" charset="-34"/>
              </a:rPr>
              <a:t>วิธีคิด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   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1. </a:t>
            </a: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คำนวณมูลค่าหลักประกัน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×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   5.0  ×   85 %   =    4.25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2.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หลักประกันเป็น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1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3x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เท่า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=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มูลค่าหลักประกัน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÷ 30 %    =  5.0 ÷ 30 % = 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16.67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  <a:endParaRPr lang="en-US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3.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คิดส่วนต่างหลักประกัน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=       16.67  -   4.25        =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ใช้บสย.ค้ำประกัน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12.42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ล้านบาท 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4.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ต้อง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จำนองหลักประกันตามเกณฑ์ธนาคาร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 5.0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ล้านบาท  (ชำระค่าจำนอง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1%  = 50,000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บาทณ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.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กรมที่ดิน)</a:t>
            </a: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</a:t>
            </a:r>
            <a:r>
              <a:rPr lang="th-TH" sz="1800" b="1" u="sng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สรุป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หลักประกันมูลค่า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5.0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ทำวงเงินสูงสุด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16.67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ใช้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บสย.ค้ำประกัน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12.42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และต้อง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จำนองตามเกณฑ์ธนาคาร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5.0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โดยมีวงเงินดังนี้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เงินกู้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12.42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 (ค่าธรรมเนียม บสย.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217,350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บาท)   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               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                                 และ  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W/C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และ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/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หรือ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LG    4.25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 (ตามมูลค่า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LTV)</a:t>
            </a:r>
            <a:endParaRPr lang="th-TH" sz="1800" b="1" dirty="0">
              <a:solidFill>
                <a:srgbClr val="C00000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</a:t>
            </a: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     </a:t>
            </a: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accent1">
                  <a:lumMod val="75000"/>
                </a:schemeClr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defRPr/>
            </a:pPr>
            <a:endParaRPr lang="th-TH" sz="1800" b="1" dirty="0">
              <a:solidFill>
                <a:schemeClr val="bg1"/>
              </a:solidFill>
            </a:endParaRPr>
          </a:p>
          <a:p>
            <a:pPr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C5FE264-4D72-4610-AFF5-1C1414FBDC98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07988" y="190500"/>
            <a:ext cx="7453312" cy="4619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>
              <a:buSzPct val="80000"/>
              <a:defRPr/>
            </a:pP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ตัวอย่างการคำนวณ      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:     </a:t>
            </a: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กรณีลูกค้าใหม่ใช้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Core Asset </a:t>
            </a: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เป็นหลักประกัน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07988" y="879475"/>
            <a:ext cx="8335962" cy="53911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</a:t>
            </a: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20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20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  <a:r>
              <a:rPr lang="th-TH" sz="20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กรณีใช้เงินสดเป็นหลักทรัพย์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เงินสดมูลค่า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6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ล้านบาท   (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100 %)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r>
              <a:rPr lang="th-TH" sz="1800" b="1" u="sng" dirty="0">
                <a:solidFill>
                  <a:srgbClr val="C00000"/>
                </a:solidFill>
                <a:latin typeface="Browallia New" pitchFamily="34" charset="-34"/>
                <a:cs typeface="Browallia New" pitchFamily="34" charset="-34"/>
              </a:rPr>
              <a:t>วิธีคิด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   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1. </a:t>
            </a: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คำนวณมูลค่าหลักประกัน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×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   6.0  ×   100 %   =    6.0 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2.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หลักประกันเป็นเงินสด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3x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เท่า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=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มูลค่าหลักประกัน </a:t>
            </a:r>
            <a:r>
              <a:rPr lang="en-US" sz="18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÷ 30 % =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6.0 </a:t>
            </a:r>
            <a:r>
              <a:rPr lang="en-US" sz="18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÷ 30 %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  20.0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  <a:endParaRPr lang="en-US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3.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คิดส่วนต่างหลักประกัน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=       20.0  -  6.0         =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ใช้บสย.ค้ำประกัน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14.0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ล้านบาท 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</a:t>
            </a:r>
            <a:r>
              <a:rPr lang="th-TH" sz="1800" b="1" u="sng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สรุป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หลักประกันเงินสดมูลค่า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6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ล้านบาท  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ทำวงเงินสูงสุด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20.0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ใช้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บสย.ค้ำประกัน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14.0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(เสียค่าธรรมเนียมบสย.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14   ×  1.75  %   =   245,000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บาท)</a:t>
            </a:r>
            <a:endParaRPr lang="th-TH" sz="1800" b="1" dirty="0">
              <a:solidFill>
                <a:srgbClr val="C00000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โดยมีวงเงินดังนี้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เงินกู้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14.0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  และ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W/C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และ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/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หรือ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LG    6.0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 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</a:t>
            </a: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     </a:t>
            </a: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accent1">
                  <a:lumMod val="75000"/>
                </a:schemeClr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defRPr/>
            </a:pPr>
            <a:endParaRPr lang="th-TH" sz="1800" b="1" dirty="0">
              <a:solidFill>
                <a:schemeClr val="bg1"/>
              </a:solidFill>
            </a:endParaRPr>
          </a:p>
          <a:p>
            <a:pPr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5F056E6-EE0C-4F14-A4FF-B54CE3E091FA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07988" y="190500"/>
            <a:ext cx="7453312" cy="4619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>
              <a:buSzPct val="80000"/>
              <a:defRPr/>
            </a:pP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ตัวอย่างการคำนวณ      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:     </a:t>
            </a: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กรณีลูกค้าใหม่เงินสดเป็นหลักประกัน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404037"/>
            <a:ext cx="8229600" cy="5793563"/>
          </a:xfrm>
          <a:solidFill>
            <a:schemeClr val="accent3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pPr eaLnBrk="1" hangingPunct="1">
              <a:buNone/>
            </a:pPr>
            <a:r>
              <a:rPr lang="th-TH" sz="3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   </a:t>
            </a:r>
            <a:r>
              <a:rPr lang="th-TH" sz="3600" u="sng" dirty="0" smtClean="0">
                <a:solidFill>
                  <a:srgbClr val="002060"/>
                </a:solidFill>
                <a:latin typeface="FreesiaUPC" pitchFamily="34" charset="-34"/>
                <a:cs typeface="FreesiaUPC" pitchFamily="34" charset="-34"/>
              </a:rPr>
              <a:t>เกณฑ์การพิจารณาลูกค้า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บุคคลธรรมดาทำการค้า  หรือ นิติบุคคลจดทะเบียน (ห้างหุ้นส่วนสามัญ / ห้างหุ้นส่วนจำกัด / บริษัทจำกัด)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วงเงินสูงสุดไม่เกิน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20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ล้านบาท   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ประสบการณ์ทางธุรกิจ 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≥  2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ปี   โดยตรวจสอบจาก หนังสือรับรอง (กรณีนิติบุคคล)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ทะเบียนการค้า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ทะเบียนพาณิชย์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เอกสารทางการค้า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 Statement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ในธุรกิจ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เอกสารใบเสียภาษี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เอกสารจากทางราชการ  หรืออย่างใดอย่างหนึ่ง เพื่อยืนยันประสบการณ์ทางธุรกิจ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อายุของผู้กู้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/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ผู้ค้ำต้องไม่ต่ำกว่า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20 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ปี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และไม่เกิน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65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ปี  </a:t>
            </a:r>
            <a:r>
              <a:rPr lang="th-TH" sz="2400" i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(อายุผู้กู้รวมกับระยะเวลากู้ต้องไม่เกิน </a:t>
            </a:r>
            <a:r>
              <a:rPr lang="en-US" sz="2400" i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70 </a:t>
            </a:r>
            <a:r>
              <a:rPr lang="th-TH" sz="2400" i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ปี)</a:t>
            </a:r>
            <a:r>
              <a:rPr lang="en-US" sz="20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   </a:t>
            </a:r>
          </a:p>
          <a:p>
            <a:pPr lvl="1" eaLnBrk="1" hangingPunct="1">
              <a:buFont typeface="Wingdings" pitchFamily="2" charset="2"/>
              <a:buChar char="§"/>
            </a:pPr>
            <a:endParaRPr lang="th-TH" sz="2000" u="sng" dirty="0" smtClean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eaLnBrk="1" hangingPunct="1">
              <a:buNone/>
            </a:pP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    หมายเหตุ 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:  ** </a:t>
            </a:r>
          </a:p>
          <a:p>
            <a:pPr eaLnBrk="1" hangingPunct="1"/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(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1</a:t>
            </a: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) รวมกลุ่มไม่เกิน 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30 </a:t>
            </a: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ล้านบาท  ไม่รวม  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M-Loan, P-Loan </a:t>
            </a: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และวงเงินที่ใช้เงินสดค้ำประกัน 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100 %)</a:t>
            </a:r>
            <a:endParaRPr lang="th-TH" sz="1600" dirty="0" smtClean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eaLnBrk="1" hangingPunct="1"/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(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2</a:t>
            </a: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) ลูกค้าเก่า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/</a:t>
            </a: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ใหม่รายเดียว หรือกลุ่มลูกค้าเก่า/ใหม่ให้ดูจากเอกสารแนบ 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4</a:t>
            </a: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และ ลูกค้าที่เข้าข่ายการใช้อำนาจอนุมัติตามคำสั่งที่ 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26/2555 </a:t>
            </a: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และ </a:t>
            </a:r>
            <a:r>
              <a:rPr lang="en-US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27/2555 </a:t>
            </a:r>
            <a:r>
              <a:rPr lang="th-TH" sz="16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เป็นเกณฑ์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904373" y="1774209"/>
            <a:ext cx="7642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ngsana New" pitchFamily="18" charset="-34"/>
              </a:rPr>
              <a:t>**</a:t>
            </a:r>
            <a:r>
              <a:rPr lang="th-TH" sz="1600" dirty="0" smtClean="0">
                <a:latin typeface="Angsana New" pitchFamily="18" charset="-34"/>
              </a:rPr>
              <a:t>(</a:t>
            </a:r>
            <a:r>
              <a:rPr lang="en-US" sz="1600" dirty="0" smtClean="0">
                <a:latin typeface="Angsana New" pitchFamily="18" charset="-34"/>
              </a:rPr>
              <a:t>1</a:t>
            </a:r>
            <a:r>
              <a:rPr lang="th-TH" sz="1600" dirty="0" smtClean="0">
                <a:latin typeface="Angsana New" pitchFamily="18" charset="-34"/>
              </a:rPr>
              <a:t>)</a:t>
            </a:r>
            <a:endParaRPr lang="th-TH" sz="1600" dirty="0">
              <a:latin typeface="Angsana New" pitchFamily="18" charset="-3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31922" y="1770980"/>
            <a:ext cx="4367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600" dirty="0" smtClean="0">
                <a:latin typeface="Angsana New" pitchFamily="18" charset="-34"/>
              </a:rPr>
              <a:t>(</a:t>
            </a:r>
            <a:r>
              <a:rPr lang="en-US" sz="1600" dirty="0" smtClean="0">
                <a:latin typeface="Angsana New" pitchFamily="18" charset="-34"/>
              </a:rPr>
              <a:t>2</a:t>
            </a:r>
            <a:r>
              <a:rPr lang="th-TH" sz="1600" dirty="0" smtClean="0">
                <a:latin typeface="Angsana New" pitchFamily="18" charset="-34"/>
              </a:rPr>
              <a:t>)</a:t>
            </a:r>
            <a:endParaRPr lang="th-TH" sz="1600" dirty="0">
              <a:latin typeface="Angsana New" pitchFamily="18" charset="-34"/>
            </a:endParaRPr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1FA681-5F3A-494F-8035-2734C0E19885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31800" y="838200"/>
            <a:ext cx="8335963" cy="509428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</a:t>
            </a: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</a:t>
            </a: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กรณีลูกค้าซื้อสำนักงาน </a:t>
            </a:r>
            <a:r>
              <a:rPr lang="en-US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 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ให้ </a:t>
            </a:r>
            <a:r>
              <a:rPr lang="en-US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3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เท่าของหลักประกัน </a:t>
            </a:r>
            <a:r>
              <a:rPr lang="en-US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2000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ต้องมีโอดีไม่เกิน 5 % </a:t>
            </a:r>
            <a:r>
              <a:rPr lang="th-TH" sz="2000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ของ </a:t>
            </a:r>
            <a:r>
              <a:rPr lang="en-US" sz="2000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LTV </a:t>
            </a:r>
            <a:r>
              <a:rPr lang="th-TH" sz="2000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หรือไม่เกิน 1.0 ล้านบาท (อย่างใดอย่างหนึ่งที่ต่ำกว่า)</a:t>
            </a:r>
            <a:r>
              <a:rPr lang="th-TH" sz="20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</a:t>
            </a:r>
            <a:r>
              <a:rPr lang="th-TH" sz="18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หลักประกัน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เป็น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1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5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ลบ.(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85 %)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r>
              <a:rPr lang="th-TH" sz="1800" b="1" u="sng" dirty="0">
                <a:solidFill>
                  <a:srgbClr val="C00000"/>
                </a:solidFill>
                <a:latin typeface="Browallia New" pitchFamily="34" charset="-34"/>
                <a:cs typeface="Browallia New" pitchFamily="34" charset="-34"/>
              </a:rPr>
              <a:t>วิธีคิด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   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1. </a:t>
            </a: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คำนวณมูลค่าหลักประกัน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×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   5.0  ×   85 %   =    4.25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2.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หลักประกันเป็น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1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3x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เท่า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=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มูลค่าหลักประกัน </a:t>
            </a:r>
            <a:r>
              <a:rPr lang="en-US" sz="18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÷  30 % =  5.0 ÷  30 %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   16.67 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  <a:endParaRPr lang="en-US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3.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คิดส่วนต่างหลักประกัน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=  16.67  -   4.25  =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ใช้บสย.ค้ำประกัน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12.42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 (ค่า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Fee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บสย.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217,350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บาท)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</a:t>
            </a:r>
            <a:r>
              <a:rPr lang="th-TH" sz="1800" b="1" u="sng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สรุป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หลักประกันมูลค่า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5.0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 เป็น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1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สามารถทำวงเงินสูงสุด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16.67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โดยใช้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บสย.ค้ำประกัน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12.42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และต้อง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จำนองหลักประกัน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4.25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และแบ่งวงเงินดังนี้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เงินกู้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3.42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ระยะเวลาผ่อน 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7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ปี   และ  โอดี  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0.83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(ต้องมี)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rgbClr val="C00000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     (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3.42 + 0.83 = 4.25 LTV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หลักประกัน)     และเงินกู้ (บสย.ค้ำประกัน) 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12.42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ล้าบาท ผ่อน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5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ปี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</a:t>
            </a: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     </a:t>
            </a: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accent1">
                  <a:lumMod val="75000"/>
                </a:schemeClr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defRPr/>
            </a:pPr>
            <a:endParaRPr lang="th-TH" sz="1800" b="1" dirty="0">
              <a:solidFill>
                <a:schemeClr val="bg1"/>
              </a:solidFill>
            </a:endParaRPr>
          </a:p>
          <a:p>
            <a:pPr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9238" y="190500"/>
            <a:ext cx="8680450" cy="46196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>
              <a:buSzPct val="80000"/>
              <a:defRPr/>
            </a:pP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ตัวอย่าง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:  </a:t>
            </a: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กรณีลูกค้าซื้อสำนักงาน 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Core Asset </a:t>
            </a: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เป็นหลักประกัน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/>
          <p:cNvSpPr txBox="1">
            <a:spLocks noGrp="1"/>
          </p:cNvSpPr>
          <p:nvPr/>
        </p:nvSpPr>
        <p:spPr bwMode="auto">
          <a:xfrm>
            <a:off x="6962775" y="65532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r>
              <a:rPr lang="en-US" sz="900">
                <a:solidFill>
                  <a:srgbClr val="663300"/>
                </a:solidFill>
                <a:latin typeface="Calibri" pitchFamily="34" charset="0"/>
              </a:rPr>
              <a:t>Page </a:t>
            </a:r>
            <a:fld id="{E5240715-50DD-4F07-BE75-5B349E96C3AC}" type="slidenum">
              <a:rPr lang="en-US" sz="900">
                <a:solidFill>
                  <a:srgbClr val="663300"/>
                </a:solidFill>
                <a:latin typeface="Calibri" pitchFamily="34" charset="0"/>
              </a:rPr>
              <a:pPr algn="r"/>
              <a:t>41</a:t>
            </a:fld>
            <a:endParaRPr lang="th-TH" sz="900">
              <a:solidFill>
                <a:srgbClr val="663300"/>
              </a:solidFill>
              <a:latin typeface="Calibri" pitchFamily="34" charset="0"/>
            </a:endParaRP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515938" y="1482398"/>
            <a:ext cx="552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63538" indent="-363538">
              <a:buFontTx/>
              <a:buChar char="•"/>
            </a:pPr>
            <a:endParaRPr lang="th-TH" b="1">
              <a:solidFill>
                <a:srgbClr val="854337"/>
              </a:solidFill>
              <a:latin typeface="+mj-lt"/>
            </a:endParaRPr>
          </a:p>
        </p:txBody>
      </p:sp>
      <p:sp>
        <p:nvSpPr>
          <p:cNvPr id="6" name="AutoShape 47"/>
          <p:cNvSpPr>
            <a:spLocks noChangeArrowheads="1"/>
          </p:cNvSpPr>
          <p:nvPr/>
        </p:nvSpPr>
        <p:spPr bwMode="auto">
          <a:xfrm>
            <a:off x="252248" y="214313"/>
            <a:ext cx="8639504" cy="888334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algn="ctr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ตัวอย่าง</a:t>
            </a:r>
            <a:r>
              <a:rPr lang="en-US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:</a:t>
            </a: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 กรณีลูกค้ามีสินเชื่อประเภท </a:t>
            </a:r>
            <a:r>
              <a:rPr lang="en-US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P-Loan </a:t>
            </a: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กับธนาคาร ครั้งนี้ของสินเชื่อ </a:t>
            </a:r>
            <a:r>
              <a:rPr lang="en-US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10 </a:t>
            </a: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ล้านบาท  (ต้องเรียก</a:t>
            </a: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Cordia New" pitchFamily="34" charset="-34"/>
              </a:rPr>
              <a:t>หลักประกันเพิ่ม)</a:t>
            </a:r>
            <a:endParaRPr lang="en-US" sz="3200" b="1" dirty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cs typeface="Cordia New" pitchFamily="34" charset="-34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7553" y="1304674"/>
            <a:ext cx="8833021" cy="13388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th-TH" sz="1800" b="1" u="sng" dirty="0" smtClean="0">
                <a:latin typeface="Tahoma" pitchFamily="34" charset="0"/>
                <a:cs typeface="Tahoma" pitchFamily="34" charset="0"/>
              </a:rPr>
              <a:t>เดิม</a:t>
            </a:r>
            <a:r>
              <a:rPr lang="en-US" sz="1800" b="1" u="sng" dirty="0" smtClean="0">
                <a:latin typeface="Tahoma" pitchFamily="34" charset="0"/>
                <a:cs typeface="Tahoma" pitchFamily="34" charset="0"/>
              </a:rPr>
              <a:t>: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นาย ก. มี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P-Loan 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รวม 1.0 ลบ. </a:t>
            </a:r>
          </a:p>
          <a:p>
            <a:pPr>
              <a:lnSpc>
                <a:spcPct val="150000"/>
              </a:lnSpc>
            </a:pPr>
            <a:r>
              <a:rPr lang="th-TH" sz="1800" b="1" u="sng" dirty="0" smtClean="0">
                <a:latin typeface="Tahoma" pitchFamily="34" charset="0"/>
                <a:cs typeface="Tahoma" pitchFamily="34" charset="0"/>
              </a:rPr>
              <a:t>ครั้งนี้</a:t>
            </a:r>
            <a:r>
              <a:rPr lang="en-US" sz="1800" b="1" u="sng" dirty="0" smtClean="0">
                <a:latin typeface="Tahoma" pitchFamily="34" charset="0"/>
                <a:cs typeface="Tahoma" pitchFamily="34" charset="0"/>
              </a:rPr>
              <a:t>:</a:t>
            </a:r>
            <a:r>
              <a:rPr lang="th-TH" sz="1800" b="1" u="sng" dirty="0" smtClean="0">
                <a:latin typeface="Tahoma" pitchFamily="34" charset="0"/>
                <a:cs typeface="Tahoma" pitchFamily="34" charset="0"/>
              </a:rPr>
              <a:t>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 นาย ก. (ชื่อผู้กู้คนเดียวกัน) ขอกู้เพื่อธุรกิจ วงเงินรวม 10 ลบ.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เสนอหลักประกันเป็นหลักประกันใหม่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Core Asset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 ราคาประเมิน 3.0 ลบ. และ บสย. ค้ำประกัน</a:t>
            </a:r>
            <a:endParaRPr lang="en-US" sz="1800" dirty="0" smtClean="0">
              <a:latin typeface="Tahoma" pitchFamily="34" charset="0"/>
              <a:cs typeface="Tahoma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7553" y="2973390"/>
            <a:ext cx="8958822" cy="32893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th-TH" sz="1600" dirty="0" smtClean="0">
                <a:latin typeface="Tahoma" pitchFamily="34" charset="0"/>
                <a:cs typeface="Tahoma" pitchFamily="34" charset="0"/>
              </a:rPr>
              <a:t>มูลค่าหลักประกันขั้นต่ำที่ต้องนำเสนอในครั้งนี้ตามเงื่อนไข บสย.</a:t>
            </a:r>
          </a:p>
          <a:p>
            <a:pPr>
              <a:lnSpc>
                <a:spcPct val="150000"/>
              </a:lnSpc>
            </a:pPr>
            <a:r>
              <a:rPr lang="th-TH" sz="1600" dirty="0" smtClean="0">
                <a:latin typeface="Tahoma" pitchFamily="34" charset="0"/>
                <a:cs typeface="Tahoma" pitchFamily="34" charset="0"/>
              </a:rPr>
              <a:t>	</a:t>
            </a:r>
            <a:r>
              <a:rPr lang="en-US" sz="1600" dirty="0" smtClean="0">
                <a:latin typeface="Tahoma" pitchFamily="34" charset="0"/>
                <a:cs typeface="Tahoma" pitchFamily="34" charset="0"/>
              </a:rPr>
              <a:t>= </a:t>
            </a:r>
            <a:r>
              <a:rPr lang="th-TH" sz="1600" dirty="0" smtClean="0">
                <a:latin typeface="Tahoma" pitchFamily="34" charset="0"/>
                <a:cs typeface="Tahoma" pitchFamily="34" charset="0"/>
              </a:rPr>
              <a:t>(วงเงินที่ต้องการขอในครั้งนี้ + วงเงินเดิมรวมถึงวงเงินที่ขาดหลักทรัพย์ค้ำประกัน) </a:t>
            </a:r>
            <a:r>
              <a:rPr lang="en-US" sz="1600" dirty="0" smtClean="0">
                <a:latin typeface="Tahoma" pitchFamily="34" charset="0"/>
                <a:cs typeface="Tahoma" pitchFamily="34" charset="0"/>
              </a:rPr>
              <a:t>X 30%</a:t>
            </a:r>
            <a:endParaRPr lang="th-TH" sz="1600" dirty="0" smtClean="0">
              <a:latin typeface="Tahoma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r>
              <a:rPr lang="th-TH" sz="1600" dirty="0" smtClean="0">
                <a:latin typeface="Tahoma" pitchFamily="34" charset="0"/>
                <a:cs typeface="Tahoma" pitchFamily="34" charset="0"/>
              </a:rPr>
              <a:t>	</a:t>
            </a:r>
            <a:r>
              <a:rPr lang="en-US" sz="1600" dirty="0" smtClean="0">
                <a:latin typeface="Tahoma" pitchFamily="34" charset="0"/>
                <a:cs typeface="Tahoma" pitchFamily="34" charset="0"/>
              </a:rPr>
              <a:t>= (10.0 + 1.0) X 30%	= 3.30 </a:t>
            </a:r>
            <a:r>
              <a:rPr lang="th-TH" sz="1600" dirty="0" smtClean="0">
                <a:latin typeface="Tahoma" pitchFamily="34" charset="0"/>
                <a:cs typeface="Tahoma" pitchFamily="34" charset="0"/>
              </a:rPr>
              <a:t>ลบ.</a:t>
            </a:r>
          </a:p>
          <a:p>
            <a:pPr>
              <a:lnSpc>
                <a:spcPct val="150000"/>
              </a:lnSpc>
            </a:pPr>
            <a:endParaRPr lang="th-TH" sz="1600" dirty="0" smtClean="0">
              <a:latin typeface="Tahoma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r>
              <a:rPr lang="th-TH" sz="1600" dirty="0" smtClean="0">
                <a:latin typeface="Tahoma" pitchFamily="34" charset="0"/>
                <a:cs typeface="Tahoma" pitchFamily="34" charset="0"/>
              </a:rPr>
              <a:t>สรุป หลักประกันที่นำเสนอในครั้งนี้มูลค่า 3.0 ลบ. นั้น</a:t>
            </a:r>
            <a:r>
              <a:rPr lang="th-TH" sz="1600" u="sng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ไม่เพียงพอ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ลูกค้าตั้องนำเสนอหลักประกันเพิ่มอีกจำนวน 0.3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0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 ลบ.</a:t>
            </a:r>
            <a:r>
              <a:rPr lang="th-TH" sz="1600" dirty="0" smtClean="0">
                <a:latin typeface="Tahoma" pitchFamily="34" charset="0"/>
                <a:cs typeface="Tahoma" pitchFamily="34" charset="0"/>
              </a:rPr>
              <a:t> (3.3 – 3.0 ลบ.)</a:t>
            </a:r>
          </a:p>
          <a:p>
            <a:pPr>
              <a:lnSpc>
                <a:spcPct val="150000"/>
              </a:lnSpc>
            </a:pPr>
            <a:endParaRPr lang="th-TH" sz="1600" dirty="0" smtClean="0">
              <a:latin typeface="Tahoma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r>
              <a:rPr lang="th-TH" sz="1400" dirty="0" smtClean="0">
                <a:latin typeface="Tahoma" pitchFamily="34" charset="0"/>
                <a:cs typeface="Tahoma" pitchFamily="34" charset="0"/>
              </a:rPr>
              <a:t>หมายเหตุ หากเป็นการกู้ร่วมในการขอวงเงินในครั้งนี้ (เช่น นาย ก.กู้ร่วมกับ นาย ข.) ไม่ต้องใช้หลักประกันเพิ่มเติม</a:t>
            </a:r>
          </a:p>
          <a:p>
            <a:pPr>
              <a:lnSpc>
                <a:spcPct val="150000"/>
              </a:lnSpc>
            </a:pPr>
            <a:endParaRPr lang="th-TH" sz="1050" dirty="0" smtClean="0">
              <a:latin typeface="Tahoma" pitchFamily="34" charset="0"/>
              <a:cs typeface="Tahoma" pitchFamily="34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BC3903-89A3-4DEF-8B5A-102C6A2E6025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07988" y="925513"/>
            <a:ext cx="8335962" cy="534511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	</a:t>
            </a: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   </a:t>
            </a: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  </a:t>
            </a:r>
          </a:p>
          <a:p>
            <a:pPr marL="342900" indent="-342900">
              <a:buSzPct val="80000"/>
              <a:defRPr/>
            </a:pPr>
            <a:r>
              <a:rPr lang="th-TH" sz="20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กรณีลูกค้าเก่า ใช้</a:t>
            </a:r>
            <a:r>
              <a:rPr lang="en-US" sz="20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24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 </a:t>
            </a:r>
            <a:r>
              <a:rPr lang="th-TH" sz="2400" b="1" u="sng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เป็นหลักทรัพย์</a:t>
            </a:r>
            <a:r>
              <a:rPr lang="th-TH" sz="24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เดิมมีวงเงิน โอดี </a:t>
            </a:r>
            <a:r>
              <a:rPr lang="en-US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2.0 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ลบ. หลักประกันเป็น </a:t>
            </a:r>
            <a:r>
              <a:rPr lang="en-US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  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มูลค่า </a:t>
            </a:r>
            <a:r>
              <a:rPr lang="en-US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5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ล้านบาท   (</a:t>
            </a:r>
            <a:r>
              <a:rPr lang="en-US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</a:t>
            </a:r>
            <a:r>
              <a:rPr lang="th-TH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20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85 %)</a:t>
            </a:r>
            <a:r>
              <a:rPr lang="en-US" sz="20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  <a:endParaRPr lang="th-TH" sz="2000" b="1" u="sng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  </a:t>
            </a:r>
            <a:r>
              <a:rPr lang="th-TH" sz="1800" b="1" u="sng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วิธีคิด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    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1.  </a:t>
            </a:r>
            <a:r>
              <a:rPr lang="th-TH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คำนวณมูลค่าหลักประกัน  ×</a:t>
            </a: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LTV1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   5.0 ×   85 %   =    4.25 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</a:t>
            </a:r>
            <a:endParaRPr lang="en-US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2.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หลักประกันเป็น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LTV 1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Core Asset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3x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เท่า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=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มูลค่าหลักประกัน </a:t>
            </a:r>
            <a:r>
              <a:rPr lang="en-US" sz="1800" b="1" dirty="0" smtClean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÷  30 %  =  5.0 ÷  30 %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   16.67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3.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คิดส่วนต่างหลักประกัน 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  16.67  -  4.25  =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ใช้บสย.ค้ำประกัน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12.42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 (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Fee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บสย.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 217,350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บาท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)</a:t>
            </a: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4.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  <a:r>
              <a:rPr lang="th-TH" sz="1800" b="1" u="sng" dirty="0">
                <a:solidFill>
                  <a:srgbClr val="FF0000"/>
                </a:solidFill>
                <a:latin typeface="BrowalliaUPC" pitchFamily="34" charset="-34"/>
                <a:cs typeface="BrowalliaUPC" pitchFamily="34" charset="-34"/>
              </a:rPr>
              <a:t>หัก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ภาระหนี้เดิมที่มีอยู่กับธนาคาร 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=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16.67  -  2.0       =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สามารถเพิ่มวงเงินได้อีก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14.67  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5.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ต้อง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จำนองเพิ่มตามเกณฑ์ ธ.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(5.0 - 2.0  =  3.0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ลบ.)  (ชำระค่าจำนอง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1%  = 30,000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บาท ณ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.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กรมที่ดิน)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 </a:t>
            </a:r>
            <a:r>
              <a:rPr lang="th-TH" sz="1800" b="1" u="sng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สรุป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หลักประกันมูลค่า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5.0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ทำวงเงินสูงสุด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14.67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</a:p>
          <a:p>
            <a:pPr marL="342900" indent="-342900">
              <a:buSzPct val="80000"/>
              <a:defRPr/>
            </a:pPr>
            <a:endParaRPr lang="th-TH" sz="1800" b="1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โดยใช้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บสย.ค้ำประกัน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12.42 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ล้านบาท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และต้อง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จำนองตามเกณฑ์ธนาคาร  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3.0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 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และแบ่งวงเงินดังนี้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เงินกู้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  12.42   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ล้านบาท  และ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W/C 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 และ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/</a:t>
            </a:r>
            <a:r>
              <a:rPr lang="th-TH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หรือ </a:t>
            </a:r>
            <a:r>
              <a:rPr lang="en-US" sz="1800" b="1" dirty="0">
                <a:solidFill>
                  <a:srgbClr val="C00000"/>
                </a:solidFill>
                <a:latin typeface="BrowalliaUPC" pitchFamily="34" charset="-34"/>
                <a:cs typeface="BrowalliaUPC" pitchFamily="34" charset="-34"/>
              </a:rPr>
              <a:t>LG = </a:t>
            </a:r>
            <a:r>
              <a:rPr lang="en-US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4.25  -  2  =   2.25  </a:t>
            </a: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ลบ.</a:t>
            </a:r>
          </a:p>
          <a:p>
            <a:pPr marL="342900" indent="-342900">
              <a:buSzPct val="80000"/>
              <a:defRPr/>
            </a:pPr>
            <a:r>
              <a:rPr lang="th-TH" sz="1800" b="1" dirty="0">
                <a:solidFill>
                  <a:schemeClr val="tx2"/>
                </a:solidFill>
                <a:latin typeface="BrowalliaUPC" pitchFamily="34" charset="-34"/>
                <a:cs typeface="BrowalliaUPC" pitchFamily="34" charset="-34"/>
              </a:rPr>
              <a:t>      </a:t>
            </a: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tx2"/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r>
              <a:rPr lang="en-US" sz="1800" b="1" dirty="0">
                <a:solidFill>
                  <a:schemeClr val="tx2"/>
                </a:solidFill>
                <a:latin typeface="Browallia New" pitchFamily="34" charset="-34"/>
                <a:cs typeface="Browallia New" pitchFamily="34" charset="-34"/>
              </a:rPr>
              <a:t>        </a:t>
            </a:r>
          </a:p>
          <a:p>
            <a:pPr marL="342900" indent="-342900">
              <a:buSzPct val="80000"/>
              <a:defRPr/>
            </a:pPr>
            <a:endParaRPr lang="en-US" sz="1800" b="1" dirty="0">
              <a:solidFill>
                <a:schemeClr val="accent1">
                  <a:lumMod val="75000"/>
                </a:schemeClr>
              </a:solidFill>
              <a:latin typeface="Browallia New" pitchFamily="34" charset="-34"/>
              <a:cs typeface="Browallia New" pitchFamily="34" charset="-34"/>
            </a:endParaRPr>
          </a:p>
          <a:p>
            <a:pPr marL="342900" indent="-342900">
              <a:buSzPct val="80000"/>
              <a:defRPr/>
            </a:pPr>
            <a:endParaRPr lang="th-TH" sz="1800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  <a:p>
            <a:pPr marL="342900" indent="-342900">
              <a:defRPr/>
            </a:pPr>
            <a:endParaRPr lang="th-TH" sz="1800" dirty="0">
              <a:solidFill>
                <a:schemeClr val="tx2"/>
              </a:solidFill>
              <a:latin typeface="BrowalliaUPC" pitchFamily="34" charset="-34"/>
              <a:cs typeface="BrowalliaUPC" pitchFamily="34" charset="-34"/>
            </a:endParaRPr>
          </a:p>
          <a:p>
            <a:pPr>
              <a:defRPr/>
            </a:pPr>
            <a:endParaRPr lang="th-TH" sz="1800" b="1" dirty="0">
              <a:solidFill>
                <a:schemeClr val="bg1"/>
              </a:solidFill>
            </a:endParaRPr>
          </a:p>
          <a:p>
            <a:pPr>
              <a:defRPr/>
            </a:pPr>
            <a:endParaRPr lang="th-TH" sz="1800" b="1" dirty="0">
              <a:solidFill>
                <a:schemeClr val="accent1">
                  <a:lumMod val="75000"/>
                </a:schemeClr>
              </a:solidFill>
              <a:latin typeface="BrowalliaUPC" pitchFamily="34" charset="-34"/>
              <a:cs typeface="BrowalliaUPC" pitchFamily="34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C34DEE7-48F7-4441-9A80-7C33D8DC40A5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07988" y="190500"/>
            <a:ext cx="7453312" cy="461963"/>
          </a:xfrm>
          <a:prstGeom prst="rect">
            <a:avLst/>
          </a:prstGeom>
        </p:spPr>
        <p:style>
          <a:lnRef idx="1">
            <a:schemeClr val="accent5"/>
          </a:lnRef>
          <a:fillRef idx="1002">
            <a:schemeClr val="lt2"/>
          </a:fillRef>
          <a:effectRef idx="1">
            <a:schemeClr val="accent5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>
              <a:buSzPct val="80000"/>
              <a:defRPr/>
            </a:pP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ตัวอย่างการคำนวณ      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:     </a:t>
            </a: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กรณีลูกค้าเก่าใช้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Core Asset </a:t>
            </a:r>
            <a:r>
              <a:rPr lang="th-TH" sz="2400" b="1" dirty="0">
                <a:solidFill>
                  <a:schemeClr val="accent1">
                    <a:lumMod val="75000"/>
                  </a:schemeClr>
                </a:solidFill>
                <a:latin typeface="BrowalliaUPC" pitchFamily="34" charset="-34"/>
                <a:cs typeface="BrowalliaUPC" pitchFamily="34" charset="-34"/>
              </a:rPr>
              <a:t>เป็นหลักประกัน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/>
          <p:cNvSpPr txBox="1">
            <a:spLocks noGrp="1"/>
          </p:cNvSpPr>
          <p:nvPr/>
        </p:nvSpPr>
        <p:spPr bwMode="auto">
          <a:xfrm>
            <a:off x="6962775" y="65532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r>
              <a:rPr lang="en-US" sz="900">
                <a:solidFill>
                  <a:srgbClr val="663300"/>
                </a:solidFill>
                <a:latin typeface="Calibri" pitchFamily="34" charset="0"/>
              </a:rPr>
              <a:t>Page </a:t>
            </a:r>
            <a:fld id="{E5240715-50DD-4F07-BE75-5B349E96C3AC}" type="slidenum">
              <a:rPr lang="en-US" sz="900">
                <a:solidFill>
                  <a:srgbClr val="663300"/>
                </a:solidFill>
                <a:latin typeface="Calibri" pitchFamily="34" charset="0"/>
              </a:rPr>
              <a:pPr algn="r"/>
              <a:t>43</a:t>
            </a:fld>
            <a:endParaRPr lang="th-TH" sz="900">
              <a:solidFill>
                <a:srgbClr val="663300"/>
              </a:solidFill>
              <a:latin typeface="Calibri" pitchFamily="34" charset="0"/>
            </a:endParaRP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515938" y="1230142"/>
            <a:ext cx="552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63538" indent="-363538">
              <a:buFontTx/>
              <a:buChar char="•"/>
            </a:pPr>
            <a:endParaRPr lang="th-TH" b="1">
              <a:solidFill>
                <a:srgbClr val="854337"/>
              </a:solidFill>
              <a:latin typeface="+mj-lt"/>
            </a:endParaRPr>
          </a:p>
        </p:txBody>
      </p:sp>
      <p:sp>
        <p:nvSpPr>
          <p:cNvPr id="6" name="AutoShape 47"/>
          <p:cNvSpPr>
            <a:spLocks noChangeArrowheads="1"/>
          </p:cNvSpPr>
          <p:nvPr/>
        </p:nvSpPr>
        <p:spPr bwMode="auto">
          <a:xfrm>
            <a:off x="252248" y="214313"/>
            <a:ext cx="8639504" cy="642937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algn="ctr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ตัวอย่าง</a:t>
            </a:r>
            <a:r>
              <a:rPr lang="en-US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:</a:t>
            </a: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 </a:t>
            </a: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Cordia New" pitchFamily="34" charset="-34"/>
              </a:rPr>
              <a:t>กรณีหลักประกันเก่า ขอกู้ในนามชื่อผู้กู้ใหม่</a:t>
            </a:r>
            <a:endParaRPr lang="en-US" sz="3200" b="1" dirty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cs typeface="Cordia New" pitchFamily="34" charset="-34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7553" y="850391"/>
            <a:ext cx="8833021" cy="175432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th-TH" sz="1800" b="1" u="sng" dirty="0" smtClean="0">
                <a:latin typeface="Tahoma" pitchFamily="34" charset="0"/>
                <a:cs typeface="Tahoma" pitchFamily="34" charset="0"/>
              </a:rPr>
              <a:t>เดิม</a:t>
            </a:r>
            <a:r>
              <a:rPr lang="en-US" sz="1800" b="1" u="sng" dirty="0" smtClean="0">
                <a:latin typeface="Tahoma" pitchFamily="34" charset="0"/>
                <a:cs typeface="Tahoma" pitchFamily="34" charset="0"/>
              </a:rPr>
              <a:t>: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นาย ก. เป็นกรรมการของบริษัท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A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มีวงเงินในนามกรรมการเป็นวงเงิน 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OD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4.0 ลบ. มีหลักประกันเป็น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Core Asset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ของนาย ก. มูลค่า 6.0 ลบ. (มูลค่าจำนอง 4.0 ลบ.)</a:t>
            </a:r>
          </a:p>
          <a:p>
            <a:pPr>
              <a:lnSpc>
                <a:spcPct val="150000"/>
              </a:lnSpc>
            </a:pPr>
            <a:r>
              <a:rPr lang="th-TH" sz="1800" b="1" u="sng" dirty="0" smtClean="0">
                <a:latin typeface="Tahoma" pitchFamily="34" charset="0"/>
                <a:cs typeface="Tahoma" pitchFamily="34" charset="0"/>
              </a:rPr>
              <a:t>ครั้งนี้</a:t>
            </a:r>
            <a:r>
              <a:rPr lang="en-US" sz="1800" b="1" u="sng" dirty="0" smtClean="0">
                <a:latin typeface="Tahoma" pitchFamily="34" charset="0"/>
                <a:cs typeface="Tahoma" pitchFamily="34" charset="0"/>
              </a:rPr>
              <a:t>:</a:t>
            </a:r>
            <a:r>
              <a:rPr lang="th-TH" sz="1800" b="1" u="sng" dirty="0" smtClean="0">
                <a:latin typeface="Tahoma" pitchFamily="34" charset="0"/>
                <a:cs typeface="Tahoma" pitchFamily="34" charset="0"/>
              </a:rPr>
              <a:t>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ลูกค้าขอสินเชื่อในนาม บริษัท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A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 โดยใช้หลักประกันเป็น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Core Asset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ของนาย ก. มูลค่า 6.0 ลบ. และ บสย. ค้ำประกัน</a:t>
            </a:r>
            <a:endParaRPr lang="en-US" sz="1800" dirty="0" smtClean="0">
              <a:latin typeface="Tahoma" pitchFamily="34" charset="0"/>
              <a:cs typeface="Tahoma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7553" y="2579240"/>
            <a:ext cx="8833021" cy="384336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มูลค่าหลักประกันสำหรับผู้กู้ใหม่ (บริษัท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A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)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	=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ราคาประเมิน – มูลค่าจำนองของผู้กู้เดิม (นาย ก.)</a:t>
            </a:r>
          </a:p>
          <a:p>
            <a:pPr>
              <a:lnSpc>
                <a:spcPct val="150000"/>
              </a:lnSpc>
            </a:pP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				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				= 6.0 – 4.0	= 2.0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ลบ.</a:t>
            </a:r>
          </a:p>
          <a:p>
            <a:pPr>
              <a:lnSpc>
                <a:spcPct val="150000"/>
              </a:lnSpc>
            </a:pP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วงเงินสูงสุดสำหรับผู้กู้ใหม่ (บริษัท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A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)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		=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มูลค่าหลักประกันที่เหลือ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÷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 สัดส่วนหลักประกัน	</a:t>
            </a:r>
            <a:endParaRPr lang="en-US" sz="1600" dirty="0" smtClean="0">
              <a:solidFill>
                <a:schemeClr val="tx2"/>
              </a:solidFill>
              <a:latin typeface="Tahoma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								= 2.00 ÷ 30% = 6.67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ลบ.</a:t>
            </a:r>
          </a:p>
          <a:p>
            <a:pPr>
              <a:lnSpc>
                <a:spcPct val="150000"/>
              </a:lnSpc>
            </a:pP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บสย. ค้ำประกัน						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=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วงเงินสูงสุด –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(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มูลค่าหลักประกันที่เหลือ  ×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 %LTV)</a:t>
            </a:r>
            <a:endParaRPr lang="th-TH" sz="1600" dirty="0" smtClean="0">
              <a:solidFill>
                <a:schemeClr val="tx2"/>
              </a:solidFill>
              <a:latin typeface="Tahoma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								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=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6.67 –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(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2.0 ×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85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%)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= 4.97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ลบ.</a:t>
            </a:r>
          </a:p>
          <a:p>
            <a:pPr>
              <a:lnSpc>
                <a:spcPct val="150000"/>
              </a:lnSpc>
            </a:pP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จำนองเพิ่มตามเกณฑ์ ธ. </a:t>
            </a: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				= 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ราคาประเมิน - มูลค่าจำนองเดิม</a:t>
            </a:r>
            <a:endParaRPr lang="en-US" sz="1600" dirty="0" smtClean="0">
              <a:solidFill>
                <a:schemeClr val="tx2"/>
              </a:solidFill>
              <a:latin typeface="Tahoma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								= 6.0 -4.0 = 2.0 </a:t>
            </a:r>
            <a:r>
              <a:rPr lang="th-TH" sz="16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ลบ.</a:t>
            </a:r>
          </a:p>
          <a:p>
            <a:pPr>
              <a:lnSpc>
                <a:spcPct val="150000"/>
              </a:lnSpc>
            </a:pPr>
            <a:endParaRPr lang="th-TH" sz="1050" dirty="0" smtClean="0">
              <a:solidFill>
                <a:schemeClr val="tx2"/>
              </a:solidFill>
              <a:latin typeface="Tahoma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r>
              <a:rPr lang="th-TH" sz="12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หมายเหตุ</a:t>
            </a:r>
            <a:r>
              <a:rPr lang="en-US" sz="12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: </a:t>
            </a:r>
            <a:r>
              <a:rPr lang="th-TH" sz="12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หากหลักประกันเดิมขอกู้ในนามผู้กู้ใหม่ (บริษัท </a:t>
            </a:r>
            <a:r>
              <a:rPr lang="en-US" sz="12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A) </a:t>
            </a:r>
            <a:r>
              <a:rPr lang="th-TH" sz="12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จะได้วงเงินรวม 10.67 ลบ. </a:t>
            </a:r>
            <a:r>
              <a:rPr lang="en-US" sz="12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(4.0+6.67)</a:t>
            </a:r>
            <a:r>
              <a:rPr lang="th-TH" sz="12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 แต่หากขอกู้โดยใช้ชื่อผู้กู้เดิม </a:t>
            </a:r>
            <a:r>
              <a:rPr lang="en-US" sz="12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(</a:t>
            </a:r>
            <a:r>
              <a:rPr lang="th-TH" sz="1200" dirty="0" smtClean="0">
                <a:solidFill>
                  <a:schemeClr val="tx2"/>
                </a:solidFill>
                <a:latin typeface="Tahoma" pitchFamily="34" charset="0"/>
                <a:cs typeface="Tahoma" pitchFamily="34" charset="0"/>
              </a:rPr>
              <a:t>นาย ก.) จะได้วงเงินรวม 20.0 ลบ. (4.0+16.0)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BC3903-89A3-4DEF-8B5A-102C6A2E6025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318500" cy="1646237"/>
          </a:xfrm>
        </p:spPr>
        <p:txBody>
          <a:bodyPr anchor="ctr"/>
          <a:lstStyle/>
          <a:p>
            <a:pPr>
              <a:defRPr/>
            </a:pPr>
            <a:r>
              <a:rPr lang="th-TH" sz="4400" dirty="0" smtClean="0">
                <a:solidFill>
                  <a:schemeClr val="accent1">
                    <a:lumMod val="75000"/>
                  </a:schemeClr>
                </a:solidFill>
                <a:latin typeface="Krungsri Simple Medium" pitchFamily="2" charset="-34"/>
                <a:cs typeface="Krungsri Simple Medium" pitchFamily="2" charset="-34"/>
              </a:rPr>
              <a:t>อัตราดอกเบี้ยและค่าธรรมเนียม</a:t>
            </a:r>
            <a:endParaRPr lang="en-US" sz="4400" dirty="0" smtClean="0">
              <a:solidFill>
                <a:schemeClr val="accent1">
                  <a:lumMod val="75000"/>
                </a:schemeClr>
              </a:solidFill>
              <a:latin typeface="Krungsri Simple Medium" pitchFamily="2" charset="-34"/>
              <a:cs typeface="Krungsri Simple Medium" pitchFamily="2" charset="-34"/>
            </a:endParaRP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D7B5E7BE-68E8-40F5-B4A9-EF2311A2D92D}" type="slidenum">
              <a:rPr lang="en-US" smtClean="0"/>
              <a:pPr>
                <a:defRPr/>
              </a:pPr>
              <a:t>44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/>
          <p:cNvSpPr txBox="1">
            <a:spLocks noGrp="1"/>
          </p:cNvSpPr>
          <p:nvPr/>
        </p:nvSpPr>
        <p:spPr bwMode="auto">
          <a:xfrm>
            <a:off x="6962775" y="65532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r>
              <a:rPr lang="en-US" sz="900">
                <a:solidFill>
                  <a:srgbClr val="663300"/>
                </a:solidFill>
                <a:latin typeface="Calibri" pitchFamily="34" charset="0"/>
              </a:rPr>
              <a:t>Page </a:t>
            </a:r>
            <a:fld id="{E5240715-50DD-4F07-BE75-5B349E96C3AC}" type="slidenum">
              <a:rPr lang="en-US" sz="900">
                <a:solidFill>
                  <a:srgbClr val="663300"/>
                </a:solidFill>
                <a:latin typeface="Calibri" pitchFamily="34" charset="0"/>
              </a:rPr>
              <a:pPr algn="r"/>
              <a:t>45</a:t>
            </a:fld>
            <a:endParaRPr lang="th-TH" sz="900">
              <a:solidFill>
                <a:srgbClr val="663300"/>
              </a:solidFill>
              <a:latin typeface="Calibri" pitchFamily="34" charset="0"/>
            </a:endParaRP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515938" y="1230142"/>
            <a:ext cx="552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63538" indent="-363538">
              <a:buFontTx/>
              <a:buChar char="•"/>
            </a:pPr>
            <a:endParaRPr lang="th-TH" b="1">
              <a:solidFill>
                <a:srgbClr val="854337"/>
              </a:solidFill>
              <a:latin typeface="+mj-lt"/>
            </a:endParaRPr>
          </a:p>
        </p:txBody>
      </p:sp>
      <p:sp>
        <p:nvSpPr>
          <p:cNvPr id="6" name="AutoShape 47"/>
          <p:cNvSpPr>
            <a:spLocks noChangeArrowheads="1"/>
          </p:cNvSpPr>
          <p:nvPr/>
        </p:nvSpPr>
        <p:spPr bwMode="auto">
          <a:xfrm>
            <a:off x="515938" y="214314"/>
            <a:ext cx="4711155" cy="427132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algn="ctr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อัตราดอกเบี้ย และ ค่าธรรมเนียม</a:t>
            </a:r>
            <a:endParaRPr lang="en-US" sz="3200" b="1" dirty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cs typeface="Cordia New" pitchFamily="34" charset="-34"/>
            </a:endParaRPr>
          </a:p>
        </p:txBody>
      </p:sp>
      <p:graphicFrame>
        <p:nvGraphicFramePr>
          <p:cNvPr id="65538" name="Object 2"/>
          <p:cNvGraphicFramePr>
            <a:graphicFrameLocks noChangeAspect="1"/>
          </p:cNvGraphicFramePr>
          <p:nvPr/>
        </p:nvGraphicFramePr>
        <p:xfrm>
          <a:off x="1068012" y="764607"/>
          <a:ext cx="6753225" cy="1200669"/>
        </p:xfrm>
        <a:graphic>
          <a:graphicData uri="http://schemas.openxmlformats.org/presentationml/2006/ole">
            <p:oleObj spid="_x0000_s116738" name="Worksheet" r:id="rId3" imgW="3857725" imgH="714244" progId="Excel.Sheet.12">
              <p:embed/>
            </p:oleObj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BC3903-89A3-4DEF-8B5A-102C6A2E6025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graphicFrame>
        <p:nvGraphicFramePr>
          <p:cNvPr id="116742" name="Object 6"/>
          <p:cNvGraphicFramePr>
            <a:graphicFrameLocks noChangeAspect="1"/>
          </p:cNvGraphicFramePr>
          <p:nvPr/>
        </p:nvGraphicFramePr>
        <p:xfrm>
          <a:off x="709684" y="2047164"/>
          <a:ext cx="7642746" cy="4148920"/>
        </p:xfrm>
        <a:graphic>
          <a:graphicData uri="http://schemas.openxmlformats.org/presentationml/2006/ole">
            <p:oleObj spid="_x0000_s116742" name="Worksheet" r:id="rId4" imgW="7010364" imgH="5048298" progId="Excel.Sheet.12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/>
          <p:cNvSpPr txBox="1">
            <a:spLocks noGrp="1"/>
          </p:cNvSpPr>
          <p:nvPr/>
        </p:nvSpPr>
        <p:spPr bwMode="auto">
          <a:xfrm>
            <a:off x="6962775" y="65532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r>
              <a:rPr lang="en-US" sz="900">
                <a:solidFill>
                  <a:srgbClr val="663300"/>
                </a:solidFill>
                <a:latin typeface="Calibri" pitchFamily="34" charset="0"/>
              </a:rPr>
              <a:t>Page </a:t>
            </a:r>
            <a:fld id="{E5240715-50DD-4F07-BE75-5B349E96C3AC}" type="slidenum">
              <a:rPr lang="en-US" sz="900">
                <a:solidFill>
                  <a:srgbClr val="663300"/>
                </a:solidFill>
                <a:latin typeface="Calibri" pitchFamily="34" charset="0"/>
              </a:rPr>
              <a:pPr algn="r"/>
              <a:t>46</a:t>
            </a:fld>
            <a:endParaRPr lang="th-TH" sz="900">
              <a:solidFill>
                <a:srgbClr val="663300"/>
              </a:solidFill>
              <a:latin typeface="Calibri" pitchFamily="34" charset="0"/>
            </a:endParaRP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515938" y="1230142"/>
            <a:ext cx="552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63538" indent="-363538">
              <a:buFontTx/>
              <a:buChar char="•"/>
            </a:pPr>
            <a:endParaRPr lang="th-TH" b="1">
              <a:solidFill>
                <a:srgbClr val="854337"/>
              </a:solidFill>
              <a:latin typeface="+mj-lt"/>
            </a:endParaRPr>
          </a:p>
        </p:txBody>
      </p:sp>
      <p:sp>
        <p:nvSpPr>
          <p:cNvPr id="6" name="AutoShape 47"/>
          <p:cNvSpPr>
            <a:spLocks noChangeArrowheads="1"/>
          </p:cNvSpPr>
          <p:nvPr/>
        </p:nvSpPr>
        <p:spPr bwMode="auto">
          <a:xfrm>
            <a:off x="500818" y="587205"/>
            <a:ext cx="8154987" cy="642937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algn="ctr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Cordia New" pitchFamily="34" charset="-34"/>
              </a:rPr>
              <a:t>ตารางอำนาจในการลดอัตราดอกเบี้ยและค่าธรรมเนียม</a:t>
            </a:r>
            <a:endParaRPr lang="en-US" sz="3200" b="1" dirty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cs typeface="Cordia New" pitchFamily="34" charset="-34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5938" y="6117016"/>
            <a:ext cx="36546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+mn-lt"/>
              </a:rPr>
              <a:t>* Note: Standard rate according to bank announcement</a:t>
            </a:r>
            <a:endParaRPr lang="th-TH" sz="1200" dirty="0">
              <a:latin typeface="+mn-lt"/>
            </a:endParaRPr>
          </a:p>
        </p:txBody>
      </p:sp>
      <p:graphicFrame>
        <p:nvGraphicFramePr>
          <p:cNvPr id="66562" name="Object 2"/>
          <p:cNvGraphicFramePr>
            <a:graphicFrameLocks noChangeAspect="1"/>
          </p:cNvGraphicFramePr>
          <p:nvPr/>
        </p:nvGraphicFramePr>
        <p:xfrm>
          <a:off x="500818" y="1871585"/>
          <a:ext cx="8170107" cy="2741357"/>
        </p:xfrm>
        <a:graphic>
          <a:graphicData uri="http://schemas.openxmlformats.org/presentationml/2006/ole">
            <p:oleObj spid="_x0000_s117762" name="Worksheet" r:id="rId3" imgW="7210391" imgH="2419415" progId="Excel.Sheet.12">
              <p:embed/>
            </p:oleObj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BC3903-89A3-4DEF-8B5A-102C6A2E6025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/>
          <p:cNvSpPr txBox="1">
            <a:spLocks noGrp="1"/>
          </p:cNvSpPr>
          <p:nvPr/>
        </p:nvSpPr>
        <p:spPr bwMode="auto">
          <a:xfrm>
            <a:off x="6962775" y="65532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r>
              <a:rPr lang="en-US" sz="900">
                <a:solidFill>
                  <a:srgbClr val="663300"/>
                </a:solidFill>
                <a:latin typeface="Calibri" pitchFamily="34" charset="0"/>
              </a:rPr>
              <a:t>Page </a:t>
            </a:r>
            <a:fld id="{E5240715-50DD-4F07-BE75-5B349E96C3AC}" type="slidenum">
              <a:rPr lang="en-US" sz="900">
                <a:solidFill>
                  <a:srgbClr val="663300"/>
                </a:solidFill>
                <a:latin typeface="Calibri" pitchFamily="34" charset="0"/>
              </a:rPr>
              <a:pPr algn="r"/>
              <a:t>47</a:t>
            </a:fld>
            <a:endParaRPr lang="th-TH" sz="900">
              <a:solidFill>
                <a:srgbClr val="663300"/>
              </a:solidFill>
              <a:latin typeface="Calibri" pitchFamily="34" charset="0"/>
            </a:endParaRP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515938" y="1435100"/>
            <a:ext cx="547687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63538" indent="-363538">
              <a:buFontTx/>
              <a:buChar char="•"/>
            </a:pPr>
            <a:endParaRPr lang="th-TH" sz="3200" b="1">
              <a:solidFill>
                <a:srgbClr val="854337"/>
              </a:solidFill>
              <a:latin typeface="Cordia New" pitchFamily="34" charset="-34"/>
            </a:endParaRPr>
          </a:p>
        </p:txBody>
      </p:sp>
      <p:sp>
        <p:nvSpPr>
          <p:cNvPr id="6" name="AutoShape 47"/>
          <p:cNvSpPr>
            <a:spLocks noChangeArrowheads="1"/>
          </p:cNvSpPr>
          <p:nvPr/>
        </p:nvSpPr>
        <p:spPr bwMode="auto">
          <a:xfrm>
            <a:off x="515938" y="214313"/>
            <a:ext cx="8154987" cy="889273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algn="ctr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th-TH" sz="24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ตารางอำนาจในการลดค่าธรรมเนียมสินเชื่ออื่นๆ </a:t>
            </a:r>
          </a:p>
          <a:p>
            <a:pPr>
              <a:defRPr/>
            </a:pPr>
            <a:r>
              <a:rPr lang="th-TH" sz="24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เช่น </a:t>
            </a:r>
            <a:r>
              <a:rPr lang="en-US" sz="24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TF, LG</a:t>
            </a:r>
            <a:endParaRPr lang="en-US" sz="2400" b="1" dirty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itchFamily="34" charset="0"/>
              <a:cs typeface="Tahoma" pitchFamily="34" charset="0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725217" y="1586192"/>
          <a:ext cx="7646153" cy="31170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6705"/>
                <a:gridCol w="2490952"/>
                <a:gridCol w="2648496"/>
              </a:tblGrid>
              <a:tr h="825938">
                <a:tc>
                  <a:txBody>
                    <a:bodyPr/>
                    <a:lstStyle/>
                    <a:p>
                      <a:pPr algn="ctr"/>
                      <a:r>
                        <a:rPr lang="th-TH" b="1" dirty="0" smtClean="0">
                          <a:latin typeface="Tahoma" pitchFamily="34" charset="0"/>
                          <a:cs typeface="Tahoma" pitchFamily="34" charset="0"/>
                        </a:rPr>
                        <a:t>อำนาจลดดอกเบี้ย</a:t>
                      </a:r>
                      <a:endParaRPr lang="th-TH" b="1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1800" b="1" dirty="0" smtClean="0">
                          <a:latin typeface="Tahoma" pitchFamily="34" charset="0"/>
                          <a:cs typeface="Tahoma" pitchFamily="34" charset="0"/>
                        </a:rPr>
                        <a:t>วงเงิน </a:t>
                      </a:r>
                      <a:endParaRPr lang="en-US" sz="1800" b="1" dirty="0" smtClean="0">
                        <a:latin typeface="Tahoma" pitchFamily="34" charset="0"/>
                        <a:cs typeface="Tahoma" pitchFamily="34" charset="0"/>
                      </a:endParaRPr>
                    </a:p>
                    <a:p>
                      <a:pPr algn="ctr"/>
                      <a:r>
                        <a:rPr lang="en-US" sz="1800" b="1" dirty="0" smtClean="0">
                          <a:latin typeface="Tahoma" pitchFamily="34" charset="0"/>
                          <a:cs typeface="Tahoma" pitchFamily="34" charset="0"/>
                        </a:rPr>
                        <a:t>&lt;</a:t>
                      </a:r>
                      <a:r>
                        <a:rPr lang="en-US" sz="1800" b="1" baseline="0" dirty="0" smtClean="0">
                          <a:latin typeface="Tahoma" pitchFamily="34" charset="0"/>
                          <a:cs typeface="Tahoma" pitchFamily="34" charset="0"/>
                        </a:rPr>
                        <a:t> 10 </a:t>
                      </a:r>
                      <a:r>
                        <a:rPr lang="th-TH" sz="1800" b="1" baseline="0" dirty="0" smtClean="0">
                          <a:latin typeface="Tahoma" pitchFamily="34" charset="0"/>
                          <a:cs typeface="Tahoma" pitchFamily="34" charset="0"/>
                        </a:rPr>
                        <a:t>ล้านบาท</a:t>
                      </a:r>
                      <a:endParaRPr lang="th-TH" sz="1800" b="1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800" b="1" dirty="0" smtClean="0">
                          <a:latin typeface="Tahoma" pitchFamily="34" charset="0"/>
                          <a:cs typeface="Tahoma" pitchFamily="34" charset="0"/>
                        </a:rPr>
                        <a:t>วงเงิน</a:t>
                      </a:r>
                      <a:endParaRPr lang="en-US" sz="1800" b="1" dirty="0" smtClean="0">
                        <a:latin typeface="Tahoma" pitchFamily="34" charset="0"/>
                        <a:cs typeface="Tahoma" pitchFamily="34" charset="0"/>
                      </a:endParaRP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800" b="1" dirty="0" smtClean="0">
                          <a:latin typeface="Tahoma" pitchFamily="34" charset="0"/>
                          <a:cs typeface="Tahoma" pitchFamily="34" charset="0"/>
                        </a:rPr>
                        <a:t> </a:t>
                      </a:r>
                      <a:r>
                        <a:rPr lang="en-US" sz="1800" b="1" dirty="0" smtClean="0">
                          <a:latin typeface="Tahoma" pitchFamily="34" charset="0"/>
                          <a:cs typeface="Tahoma" pitchFamily="34" charset="0"/>
                        </a:rPr>
                        <a:t>≥</a:t>
                      </a:r>
                      <a:r>
                        <a:rPr lang="en-US" sz="1800" b="1" baseline="0" dirty="0" smtClean="0">
                          <a:latin typeface="Tahoma" pitchFamily="34" charset="0"/>
                          <a:cs typeface="Tahoma" pitchFamily="34" charset="0"/>
                        </a:rPr>
                        <a:t> 10 </a:t>
                      </a:r>
                      <a:r>
                        <a:rPr lang="th-TH" sz="1800" b="1" baseline="0" dirty="0" smtClean="0">
                          <a:latin typeface="Tahoma" pitchFamily="34" charset="0"/>
                          <a:cs typeface="Tahoma" pitchFamily="34" charset="0"/>
                        </a:rPr>
                        <a:t>ล้านบาท</a:t>
                      </a:r>
                      <a:endParaRPr lang="th-TH" sz="1800" b="1" dirty="0" smtClean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ผู้อำนวยการเขต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-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-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ผู้อำนวยการภาค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-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ไม่เกิน 25</a:t>
                      </a:r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%</a:t>
                      </a:r>
                      <a:r>
                        <a:rPr lang="en-US" baseline="0" dirty="0" smtClean="0">
                          <a:latin typeface="Tahoma" pitchFamily="34" charset="0"/>
                          <a:cs typeface="Tahoma" pitchFamily="34" charset="0"/>
                        </a:rPr>
                        <a:t> </a:t>
                      </a:r>
                      <a:r>
                        <a:rPr lang="th-TH" baseline="0" dirty="0" smtClean="0">
                          <a:latin typeface="Tahoma" pitchFamily="34" charset="0"/>
                          <a:cs typeface="Tahoma" pitchFamily="34" charset="0"/>
                        </a:rPr>
                        <a:t>ของอัตราตามประกาศธนาคาร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Group Head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ไม่เกิน 25</a:t>
                      </a:r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%</a:t>
                      </a:r>
                      <a:r>
                        <a:rPr lang="en-US" baseline="0" dirty="0" smtClean="0">
                          <a:latin typeface="Tahoma" pitchFamily="34" charset="0"/>
                          <a:cs typeface="Tahoma" pitchFamily="34" charset="0"/>
                        </a:rPr>
                        <a:t> </a:t>
                      </a:r>
                      <a:r>
                        <a:rPr lang="th-TH" baseline="0" dirty="0" smtClean="0">
                          <a:latin typeface="Tahoma" pitchFamily="34" charset="0"/>
                          <a:cs typeface="Tahoma" pitchFamily="34" charset="0"/>
                        </a:rPr>
                        <a:t>ของอัตราตามประกาศธนาคาร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ไม่เกิน </a:t>
                      </a:r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50%</a:t>
                      </a:r>
                      <a:r>
                        <a:rPr lang="en-US" baseline="0" dirty="0" smtClean="0">
                          <a:latin typeface="Tahoma" pitchFamily="34" charset="0"/>
                          <a:cs typeface="Tahoma" pitchFamily="34" charset="0"/>
                        </a:rPr>
                        <a:t> </a:t>
                      </a:r>
                      <a:r>
                        <a:rPr lang="th-TH" baseline="0" dirty="0" smtClean="0">
                          <a:latin typeface="Tahoma" pitchFamily="34" charset="0"/>
                          <a:cs typeface="Tahoma" pitchFamily="34" charset="0"/>
                        </a:rPr>
                        <a:t>ของอัตราตามประกาศธนาคาร</a:t>
                      </a:r>
                      <a:endParaRPr lang="th-TH" dirty="0" smtClean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Head of SME Banking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ไม่เกิน </a:t>
                      </a:r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25%</a:t>
                      </a:r>
                      <a:r>
                        <a:rPr lang="en-US" baseline="0" dirty="0" smtClean="0">
                          <a:latin typeface="Tahoma" pitchFamily="34" charset="0"/>
                          <a:cs typeface="Tahoma" pitchFamily="34" charset="0"/>
                        </a:rPr>
                        <a:t> </a:t>
                      </a:r>
                      <a:r>
                        <a:rPr lang="th-TH" baseline="0" dirty="0" smtClean="0">
                          <a:latin typeface="Tahoma" pitchFamily="34" charset="0"/>
                          <a:cs typeface="Tahoma" pitchFamily="34" charset="0"/>
                        </a:rPr>
                        <a:t>ของอัตราตามประกาศธนาคาร</a:t>
                      </a:r>
                      <a:endParaRPr lang="th-TH" dirty="0" smtClean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ไม่เกิน </a:t>
                      </a:r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50%</a:t>
                      </a:r>
                      <a:r>
                        <a:rPr lang="en-US" baseline="0" dirty="0" smtClean="0">
                          <a:latin typeface="Tahoma" pitchFamily="34" charset="0"/>
                          <a:cs typeface="Tahoma" pitchFamily="34" charset="0"/>
                        </a:rPr>
                        <a:t> </a:t>
                      </a:r>
                      <a:r>
                        <a:rPr lang="th-TH" baseline="0" dirty="0" smtClean="0">
                          <a:latin typeface="Tahoma" pitchFamily="34" charset="0"/>
                          <a:cs typeface="Tahoma" pitchFamily="34" charset="0"/>
                        </a:rPr>
                        <a:t>ของอัตราตามประกาศธนาคาร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BC3903-89A3-4DEF-8B5A-102C6A2E6025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Number Placeholder 3"/>
          <p:cNvSpPr txBox="1">
            <a:spLocks noGrp="1"/>
          </p:cNvSpPr>
          <p:nvPr/>
        </p:nvSpPr>
        <p:spPr bwMode="auto">
          <a:xfrm>
            <a:off x="6962775" y="65532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r>
              <a:rPr lang="en-US" sz="900">
                <a:solidFill>
                  <a:srgbClr val="663300"/>
                </a:solidFill>
                <a:latin typeface="Calibri" pitchFamily="34" charset="0"/>
              </a:rPr>
              <a:t>Page </a:t>
            </a:r>
            <a:fld id="{E5240715-50DD-4F07-BE75-5B349E96C3AC}" type="slidenum">
              <a:rPr lang="en-US" sz="900">
                <a:solidFill>
                  <a:srgbClr val="663300"/>
                </a:solidFill>
                <a:latin typeface="Calibri" pitchFamily="34" charset="0"/>
              </a:rPr>
              <a:pPr algn="r"/>
              <a:t>48</a:t>
            </a:fld>
            <a:endParaRPr lang="th-TH" sz="900">
              <a:solidFill>
                <a:srgbClr val="663300"/>
              </a:solidFill>
              <a:latin typeface="Calibri" pitchFamily="34" charset="0"/>
            </a:endParaRP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515938" y="1435100"/>
            <a:ext cx="547687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63538" indent="-363538">
              <a:buFontTx/>
              <a:buChar char="•"/>
            </a:pPr>
            <a:endParaRPr lang="th-TH" sz="3200" b="1">
              <a:solidFill>
                <a:srgbClr val="854337"/>
              </a:solidFill>
              <a:latin typeface="Cordia New" pitchFamily="34" charset="-34"/>
            </a:endParaRPr>
          </a:p>
        </p:txBody>
      </p:sp>
      <p:sp>
        <p:nvSpPr>
          <p:cNvPr id="6" name="AutoShape 47"/>
          <p:cNvSpPr>
            <a:spLocks noChangeArrowheads="1"/>
          </p:cNvSpPr>
          <p:nvPr/>
        </p:nvSpPr>
        <p:spPr bwMode="auto">
          <a:xfrm>
            <a:off x="515938" y="214313"/>
            <a:ext cx="8154987" cy="873508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algn="ctr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th-TH" sz="24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ตารางอำนาจในการลดค่าธรรมเนียม </a:t>
            </a:r>
            <a:r>
              <a:rPr lang="en-US" sz="24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Prepayment Fee </a:t>
            </a:r>
            <a:r>
              <a:rPr lang="th-TH" sz="24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และ </a:t>
            </a:r>
            <a:r>
              <a:rPr lang="en-US" sz="24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Cancellation Fee</a:t>
            </a:r>
            <a:endParaRPr lang="en-US" sz="2400" b="1" dirty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itchFamily="34" charset="0"/>
              <a:cs typeface="Tahoma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1024771" y="1712320"/>
          <a:ext cx="6973614" cy="23092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9614"/>
                <a:gridCol w="2032000"/>
                <a:gridCol w="2032000"/>
              </a:tblGrid>
              <a:tr h="825938">
                <a:tc>
                  <a:txBody>
                    <a:bodyPr/>
                    <a:lstStyle/>
                    <a:p>
                      <a:pPr algn="ctr"/>
                      <a:r>
                        <a:rPr lang="th-TH" b="1" dirty="0" smtClean="0">
                          <a:latin typeface="Tahoma" pitchFamily="34" charset="0"/>
                          <a:cs typeface="Tahoma" pitchFamily="34" charset="0"/>
                        </a:rPr>
                        <a:t>อำนาจลดดอกเบี้ย</a:t>
                      </a:r>
                      <a:endParaRPr lang="th-TH" b="1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1800" b="1" dirty="0" smtClean="0">
                          <a:latin typeface="Tahoma" pitchFamily="34" charset="0"/>
                          <a:cs typeface="Tahoma" pitchFamily="34" charset="0"/>
                        </a:rPr>
                        <a:t>วงเงิน </a:t>
                      </a:r>
                      <a:endParaRPr lang="en-US" sz="1800" b="1" dirty="0" smtClean="0">
                        <a:latin typeface="Tahoma" pitchFamily="34" charset="0"/>
                        <a:cs typeface="Tahoma" pitchFamily="34" charset="0"/>
                      </a:endParaRPr>
                    </a:p>
                    <a:p>
                      <a:pPr algn="ctr"/>
                      <a:r>
                        <a:rPr lang="en-US" sz="1800" b="1" dirty="0" smtClean="0">
                          <a:latin typeface="Tahoma" pitchFamily="34" charset="0"/>
                          <a:cs typeface="Tahoma" pitchFamily="34" charset="0"/>
                        </a:rPr>
                        <a:t>&lt;</a:t>
                      </a:r>
                      <a:r>
                        <a:rPr lang="en-US" sz="1800" b="1" baseline="0" dirty="0" smtClean="0">
                          <a:latin typeface="Tahoma" pitchFamily="34" charset="0"/>
                          <a:cs typeface="Tahoma" pitchFamily="34" charset="0"/>
                        </a:rPr>
                        <a:t> 10 </a:t>
                      </a:r>
                      <a:r>
                        <a:rPr lang="th-TH" sz="1800" b="1" baseline="0" dirty="0" smtClean="0">
                          <a:latin typeface="Tahoma" pitchFamily="34" charset="0"/>
                          <a:cs typeface="Tahoma" pitchFamily="34" charset="0"/>
                        </a:rPr>
                        <a:t>ล้านบาท</a:t>
                      </a:r>
                      <a:endParaRPr lang="th-TH" sz="1800" b="1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800" b="1" dirty="0" smtClean="0">
                          <a:latin typeface="Tahoma" pitchFamily="34" charset="0"/>
                          <a:cs typeface="Tahoma" pitchFamily="34" charset="0"/>
                        </a:rPr>
                        <a:t>วงเงิน</a:t>
                      </a:r>
                      <a:endParaRPr lang="en-US" sz="1800" b="1" dirty="0" smtClean="0">
                        <a:latin typeface="Tahoma" pitchFamily="34" charset="0"/>
                        <a:cs typeface="Tahoma" pitchFamily="34" charset="0"/>
                      </a:endParaRP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th-TH" sz="1800" b="1" dirty="0" smtClean="0">
                          <a:latin typeface="Tahoma" pitchFamily="34" charset="0"/>
                          <a:cs typeface="Tahoma" pitchFamily="34" charset="0"/>
                        </a:rPr>
                        <a:t> </a:t>
                      </a:r>
                      <a:r>
                        <a:rPr lang="en-US" sz="1800" b="1" dirty="0" smtClean="0">
                          <a:latin typeface="Tahoma" pitchFamily="34" charset="0"/>
                          <a:cs typeface="Tahoma" pitchFamily="34" charset="0"/>
                        </a:rPr>
                        <a:t>≥</a:t>
                      </a:r>
                      <a:r>
                        <a:rPr lang="en-US" sz="1800" b="1" baseline="0" dirty="0" smtClean="0">
                          <a:latin typeface="Tahoma" pitchFamily="34" charset="0"/>
                          <a:cs typeface="Tahoma" pitchFamily="34" charset="0"/>
                        </a:rPr>
                        <a:t> 10 </a:t>
                      </a:r>
                      <a:r>
                        <a:rPr lang="th-TH" sz="1800" b="1" baseline="0" dirty="0" smtClean="0">
                          <a:latin typeface="Tahoma" pitchFamily="34" charset="0"/>
                          <a:cs typeface="Tahoma" pitchFamily="34" charset="0"/>
                        </a:rPr>
                        <a:t>ล้านบาท</a:t>
                      </a:r>
                      <a:endParaRPr lang="th-TH" sz="1800" b="1" dirty="0" smtClean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ผู้อำนวยการเขต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-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th-T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th-TH" dirty="0" smtClean="0">
                          <a:latin typeface="Tahoma" pitchFamily="34" charset="0"/>
                          <a:cs typeface="Tahoma" pitchFamily="34" charset="0"/>
                        </a:rPr>
                        <a:t>ผู้อำนวยการภาค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0.50%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th-T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Group Head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1.00%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th-T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Head of SME Banking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Tahoma" pitchFamily="34" charset="0"/>
                          <a:cs typeface="Tahoma" pitchFamily="34" charset="0"/>
                        </a:rPr>
                        <a:t>2.00%</a:t>
                      </a:r>
                      <a:endParaRPr lang="th-TH" dirty="0">
                        <a:latin typeface="Tahoma" pitchFamily="34" charset="0"/>
                        <a:cs typeface="Tahoma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th-TH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14380" y="5801710"/>
            <a:ext cx="30187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1400" dirty="0" smtClean="0">
                <a:latin typeface="Tahoma" pitchFamily="34" charset="0"/>
                <a:cs typeface="Tahoma" pitchFamily="34" charset="0"/>
              </a:rPr>
              <a:t>หมายเหตุ</a:t>
            </a:r>
            <a:r>
              <a:rPr lang="en-US" sz="1400" dirty="0" smtClean="0">
                <a:latin typeface="Tahoma" pitchFamily="34" charset="0"/>
                <a:cs typeface="Tahoma" pitchFamily="34" charset="0"/>
              </a:rPr>
              <a:t>: </a:t>
            </a:r>
            <a:r>
              <a:rPr lang="th-TH" sz="1400" dirty="0" smtClean="0">
                <a:latin typeface="Tahoma" pitchFamily="34" charset="0"/>
                <a:cs typeface="Tahoma" pitchFamily="34" charset="0"/>
              </a:rPr>
              <a:t>ไม่สามารถขอลดในปีแรกได้</a:t>
            </a:r>
            <a:endParaRPr lang="th-TH" sz="1400" dirty="0"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4BC3903-89A3-4DEF-8B5A-102C6A2E6025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subTitle" idx="1"/>
          </p:nvPr>
        </p:nvSpPr>
        <p:spPr>
          <a:xfrm>
            <a:off x="449263" y="2693988"/>
            <a:ext cx="6235316" cy="1646237"/>
          </a:xfrm>
        </p:spPr>
        <p:txBody>
          <a:bodyPr/>
          <a:lstStyle/>
          <a:p>
            <a:r>
              <a:rPr lang="en-US" sz="3600" dirty="0" smtClean="0">
                <a:solidFill>
                  <a:srgbClr val="FFE966"/>
                </a:solidFill>
                <a:latin typeface="Arial" pitchFamily="34" charset="0"/>
              </a:rPr>
              <a:t>Monitoring</a:t>
            </a:r>
          </a:p>
          <a:p>
            <a:endParaRPr lang="en-US" sz="1800" dirty="0" smtClean="0">
              <a:solidFill>
                <a:srgbClr val="FFE966"/>
              </a:solidFill>
              <a:latin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D56A1F6-2FA7-43FA-AC0F-C2F9A5C0E0B2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ame Side Corner Rectangle 3"/>
          <p:cNvSpPr/>
          <p:nvPr/>
        </p:nvSpPr>
        <p:spPr>
          <a:xfrm>
            <a:off x="2019323" y="273050"/>
            <a:ext cx="5254625" cy="723900"/>
          </a:xfrm>
          <a:prstGeom prst="round2SameRect">
            <a:avLst/>
          </a:prstGeom>
          <a:effectLst>
            <a:glow rad="228600">
              <a:srgbClr val="FFC000">
                <a:alpha val="40000"/>
              </a:srgb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002">
            <a:schemeClr val="lt2"/>
          </a:fillRef>
          <a:effectRef idx="1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th-TH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ประเภทลูกค้าที่สามารถขอสินเชื่อโปรแกรมนี้ได้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graphicFrame>
        <p:nvGraphicFramePr>
          <p:cNvPr id="1038" name="Object 14"/>
          <p:cNvGraphicFramePr>
            <a:graphicFrameLocks noChangeAspect="1"/>
          </p:cNvGraphicFramePr>
          <p:nvPr/>
        </p:nvGraphicFramePr>
        <p:xfrm>
          <a:off x="295699" y="1315374"/>
          <a:ext cx="8565175" cy="4812470"/>
        </p:xfrm>
        <a:graphic>
          <a:graphicData uri="http://schemas.openxmlformats.org/presentationml/2006/ole">
            <p:oleObj spid="_x0000_s1038" name="Worksheet" r:id="rId3" imgW="9829897" imgH="4133763" progId="Excel.Sheet.12">
              <p:embed/>
            </p:oleObj>
          </a:graphicData>
        </a:graphic>
      </p:graphicFrame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ular Callout 7"/>
          <p:cNvSpPr/>
          <p:nvPr/>
        </p:nvSpPr>
        <p:spPr>
          <a:xfrm>
            <a:off x="4840029" y="999110"/>
            <a:ext cx="3830896" cy="865546"/>
          </a:xfrm>
          <a:prstGeom prst="wedgeRoundRectCallout">
            <a:avLst>
              <a:gd name="adj1" fmla="val -57460"/>
              <a:gd name="adj2" fmla="val 16964"/>
              <a:gd name="adj3" fmla="val 16667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0482" name="Slide Number Placeholder 3"/>
          <p:cNvSpPr txBox="1">
            <a:spLocks noGrp="1"/>
          </p:cNvSpPr>
          <p:nvPr/>
        </p:nvSpPr>
        <p:spPr bwMode="auto">
          <a:xfrm>
            <a:off x="6962775" y="65532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r>
              <a:rPr lang="en-US" sz="900">
                <a:solidFill>
                  <a:srgbClr val="663300"/>
                </a:solidFill>
                <a:latin typeface="Calibri" pitchFamily="34" charset="0"/>
              </a:rPr>
              <a:t>Page </a:t>
            </a:r>
            <a:fld id="{E5240715-50DD-4F07-BE75-5B349E96C3AC}" type="slidenum">
              <a:rPr lang="en-US" sz="900">
                <a:solidFill>
                  <a:srgbClr val="663300"/>
                </a:solidFill>
                <a:latin typeface="Calibri" pitchFamily="34" charset="0"/>
              </a:rPr>
              <a:pPr algn="r"/>
              <a:t>50</a:t>
            </a:fld>
            <a:endParaRPr lang="th-TH" sz="900">
              <a:solidFill>
                <a:srgbClr val="663300"/>
              </a:solidFill>
              <a:latin typeface="Calibri" pitchFamily="34" charset="0"/>
            </a:endParaRPr>
          </a:p>
        </p:txBody>
      </p:sp>
      <p:sp>
        <p:nvSpPr>
          <p:cNvPr id="6" name="AutoShape 47"/>
          <p:cNvSpPr>
            <a:spLocks noChangeArrowheads="1"/>
          </p:cNvSpPr>
          <p:nvPr/>
        </p:nvSpPr>
        <p:spPr bwMode="auto">
          <a:xfrm>
            <a:off x="515938" y="214313"/>
            <a:ext cx="8154987" cy="642937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algn="ctr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th-TH" sz="32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เงื่อนไขเฉพาะสำหรับโปรแกรม</a:t>
            </a:r>
            <a:endParaRPr lang="en-US" sz="3200" b="1" dirty="0" smtClean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itchFamily="34" charset="0"/>
              <a:cs typeface="Tahoma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5937" y="2046070"/>
            <a:ext cx="8154987" cy="39748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th-TH" sz="1800" dirty="0" smtClean="0">
                <a:latin typeface="Tahoma" pitchFamily="34" charset="0"/>
                <a:cs typeface="Tahoma" pitchFamily="34" charset="0"/>
              </a:rPr>
              <a:t>ทาง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CM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จะระบุเงื่อนไขเฉพาะ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(Standard Covenant)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สำหรับลูกค้าทุกรายที่เข้าโปรแกรม 2 ข้อ ดังนี้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 </a:t>
            </a:r>
            <a:endParaRPr lang="th-TH" sz="1800" dirty="0" smtClean="0">
              <a:latin typeface="Tahoma" pitchFamily="34" charset="0"/>
              <a:cs typeface="Tahoma" pitchFamily="34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th-TH" sz="1800" dirty="0" smtClean="0">
                <a:latin typeface="Tahoma" pitchFamily="34" charset="0"/>
                <a:cs typeface="Tahoma" pitchFamily="34" charset="0"/>
              </a:rPr>
              <a:t>ห้ามลูกค้าไถ่ถอนหลักประกันที่นำมาค้ำประกันวงเงินในโปรแกรมนี้ </a:t>
            </a:r>
            <a:r>
              <a:rPr lang="th-TH" sz="1800" baseline="30000" dirty="0" smtClean="0">
                <a:latin typeface="Tahoma" pitchFamily="34" charset="0"/>
                <a:cs typeface="Tahoma" pitchFamily="34" charset="0"/>
              </a:rPr>
              <a:t>(1)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ร่วมกับ บสย. ออกก่อนจนกว่าจะชำระหนี้วงเงิน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TL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ส่วนที่มี บสย. ค้ำประกันแล้วเสร็จ 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th-TH" sz="1800" dirty="0" smtClean="0">
                <a:latin typeface="Tahoma" pitchFamily="34" charset="0"/>
                <a:cs typeface="Tahoma" pitchFamily="34" charset="0"/>
              </a:rPr>
              <a:t>ธนาคารจะทำการทบทวนวงเงินทุกๆ 3 เดือน และธนาคารสงวนสิทธิ์ในการยกเลิกวงเงินหมุนเวียน หรือ เรียกเงินกู้คืน หากตรวจพบว่า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:</a:t>
            </a:r>
            <a:endParaRPr lang="th-TH" sz="1800" strike="sngStrike" dirty="0" smtClean="0">
              <a:latin typeface="Tahoma" pitchFamily="34" charset="0"/>
              <a:cs typeface="Tahoma" pitchFamily="34" charset="0"/>
            </a:endParaRP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th-TH" sz="1800" dirty="0" smtClean="0">
                <a:latin typeface="Tahoma" pitchFamily="34" charset="0"/>
                <a:cs typeface="Tahoma" pitchFamily="34" charset="0"/>
              </a:rPr>
              <a:t>ลูกค้าเป็นหนี้เสียที่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BAY </a:t>
            </a:r>
            <a:r>
              <a:rPr lang="th-TH" sz="1800" dirty="0" smtClean="0">
                <a:latin typeface="Tahoma" pitchFamily="34" charset="0"/>
                <a:cs typeface="Tahoma" pitchFamily="34" charset="0"/>
              </a:rPr>
              <a:t>หรือ ที่ธนาคารอื่น </a:t>
            </a:r>
            <a:r>
              <a:rPr lang="en-US" sz="1800" dirty="0" smtClean="0">
                <a:latin typeface="Tahoma" pitchFamily="34" charset="0"/>
                <a:cs typeface="Tahoma" pitchFamily="34" charset="0"/>
              </a:rPr>
              <a:t>(DPD&gt;90)</a:t>
            </a:r>
          </a:p>
          <a:p>
            <a:pPr marL="800100" lvl="1" indent="-342900">
              <a:lnSpc>
                <a:spcPct val="150000"/>
              </a:lnSpc>
              <a:buFont typeface="Arial" pitchFamily="34" charset="0"/>
              <a:buChar char="•"/>
            </a:pPr>
            <a:r>
              <a:rPr lang="th-TH" sz="1800" dirty="0" smtClean="0">
                <a:latin typeface="Tahoma" pitchFamily="34" charset="0"/>
                <a:cs typeface="Tahoma" pitchFamily="34" charset="0"/>
              </a:rPr>
              <a:t>ลูกค้ามีภาระหนี้ในระดับที่สูงเกินกว่าที่ธนาคารกำหนดไว้</a:t>
            </a:r>
            <a:endParaRPr lang="en-US" sz="1800" dirty="0" smtClean="0">
              <a:latin typeface="Tahoma" pitchFamily="34" charset="0"/>
              <a:cs typeface="Tahoma" pitchFamily="34" charset="0"/>
            </a:endParaRPr>
          </a:p>
          <a:p>
            <a:pPr>
              <a:lnSpc>
                <a:spcPct val="150000"/>
              </a:lnSpc>
            </a:pPr>
            <a:endParaRPr lang="en-US" dirty="0" smtClean="0"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40029" y="1140970"/>
            <a:ext cx="379949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th-TH" sz="20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ให้ </a:t>
            </a:r>
            <a:r>
              <a:rPr lang="en-US" sz="20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RM </a:t>
            </a:r>
            <a:r>
              <a:rPr lang="th-TH" sz="20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แจ้งเงื่อนไขให้</a:t>
            </a:r>
            <a:r>
              <a:rPr lang="th-TH" sz="200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ลูกค้าทราบก่อน</a:t>
            </a:r>
            <a:r>
              <a:rPr lang="th-TH" sz="20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ปิด</a:t>
            </a:r>
            <a:r>
              <a:rPr lang="th-TH" sz="200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การขายทุกครั้ง</a:t>
            </a:r>
            <a:endParaRPr lang="th-TH" sz="2000" dirty="0">
              <a:solidFill>
                <a:srgbClr val="0417CA"/>
              </a:solidFill>
              <a:latin typeface="Tahoma" pitchFamily="34" charset="0"/>
              <a:cs typeface="Tahoma" pitchFamily="34" charset="0"/>
            </a:endParaRPr>
          </a:p>
        </p:txBody>
      </p:sp>
      <p:pic>
        <p:nvPicPr>
          <p:cNvPr id="11" name="Picture 2" descr="D:\Documents and Settings\327338\My Documents\My Pictures\Staff icon_1.bmp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84478" y="1140970"/>
            <a:ext cx="693190" cy="693190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378360" y="6069722"/>
            <a:ext cx="6482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Tahoma" pitchFamily="34" charset="0"/>
                <a:cs typeface="Tahoma" pitchFamily="34" charset="0"/>
              </a:rPr>
              <a:t>Note: (1) </a:t>
            </a:r>
            <a:r>
              <a:rPr lang="th-TH" sz="1400" dirty="0" smtClean="0">
                <a:latin typeface="Tahoma" pitchFamily="34" charset="0"/>
                <a:cs typeface="Tahoma" pitchFamily="34" charset="0"/>
              </a:rPr>
              <a:t>กรณียืนยันจำนองเดิมหลักประกันเก่า  สามารถไถ่ถอนได้โดยให้ </a:t>
            </a:r>
            <a:r>
              <a:rPr lang="en-US" sz="1400" dirty="0" smtClean="0">
                <a:latin typeface="Tahoma" pitchFamily="34" charset="0"/>
                <a:cs typeface="Tahoma" pitchFamily="34" charset="0"/>
              </a:rPr>
              <a:t>CM </a:t>
            </a:r>
            <a:r>
              <a:rPr lang="th-TH" sz="1400" dirty="0" smtClean="0">
                <a:latin typeface="Tahoma" pitchFamily="34" charset="0"/>
                <a:cs typeface="Tahoma" pitchFamily="34" charset="0"/>
              </a:rPr>
              <a:t>พิจารณา</a:t>
            </a:r>
            <a:endParaRPr lang="th-TH" sz="1400" dirty="0">
              <a:latin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ular Callout 11"/>
          <p:cNvSpPr/>
          <p:nvPr/>
        </p:nvSpPr>
        <p:spPr>
          <a:xfrm>
            <a:off x="1103581" y="4054804"/>
            <a:ext cx="7882759" cy="1791077"/>
          </a:xfrm>
          <a:prstGeom prst="wedgeRoundRectCallout">
            <a:avLst>
              <a:gd name="adj1" fmla="val -56014"/>
              <a:gd name="adj2" fmla="val -48409"/>
              <a:gd name="adj3" fmla="val 16667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0482" name="Slide Number Placeholder 3"/>
          <p:cNvSpPr txBox="1">
            <a:spLocks noGrp="1"/>
          </p:cNvSpPr>
          <p:nvPr/>
        </p:nvSpPr>
        <p:spPr bwMode="auto">
          <a:xfrm>
            <a:off x="6962775" y="65532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r>
              <a:rPr lang="en-US" sz="900">
                <a:solidFill>
                  <a:srgbClr val="663300"/>
                </a:solidFill>
                <a:latin typeface="Calibri" pitchFamily="34" charset="0"/>
              </a:rPr>
              <a:t>Page </a:t>
            </a:r>
            <a:fld id="{E5240715-50DD-4F07-BE75-5B349E96C3AC}" type="slidenum">
              <a:rPr lang="en-US" sz="900">
                <a:solidFill>
                  <a:srgbClr val="663300"/>
                </a:solidFill>
                <a:latin typeface="Calibri" pitchFamily="34" charset="0"/>
              </a:rPr>
              <a:pPr algn="r"/>
              <a:t>51</a:t>
            </a:fld>
            <a:endParaRPr lang="th-TH" sz="900">
              <a:solidFill>
                <a:srgbClr val="663300"/>
              </a:solidFill>
              <a:latin typeface="Calibri" pitchFamily="34" charset="0"/>
            </a:endParaRP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515938" y="1435100"/>
            <a:ext cx="547687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63538" indent="-363538">
              <a:buFontTx/>
              <a:buChar char="•"/>
            </a:pPr>
            <a:endParaRPr lang="th-TH" sz="3200" b="1">
              <a:solidFill>
                <a:srgbClr val="854337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6" name="AutoShape 47"/>
          <p:cNvSpPr>
            <a:spLocks noChangeArrowheads="1"/>
          </p:cNvSpPr>
          <p:nvPr/>
        </p:nvSpPr>
        <p:spPr bwMode="auto">
          <a:xfrm>
            <a:off x="515937" y="214313"/>
            <a:ext cx="8154987" cy="998696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algn="ctr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th-TH" sz="28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สิ่งที่ 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RM </a:t>
            </a:r>
            <a:r>
              <a:rPr lang="th-TH" sz="28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พึงปฏิบัติหากลูกค้าไม่สามารถปฏิบัติตามเงื่อนไข 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(</a:t>
            </a:r>
            <a:r>
              <a:rPr lang="th-TH" sz="28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หลังเบิกใช้วงเงินแล้ว)</a:t>
            </a:r>
            <a:endParaRPr lang="en-US" sz="2800" b="1" dirty="0" smtClean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itchFamily="34" charset="0"/>
              <a:cs typeface="Tahoma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5937" y="1702674"/>
            <a:ext cx="8154987" cy="2077492"/>
          </a:xfrm>
          <a:prstGeom prst="rect">
            <a:avLst/>
          </a:prstGeom>
          <a:ln>
            <a:solidFill>
              <a:schemeClr val="tx2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19050">
              <a:lnSpc>
                <a:spcPct val="150000"/>
              </a:lnSpc>
            </a:pPr>
            <a:r>
              <a:rPr lang="th-TH" sz="1400" dirty="0" smtClean="0">
                <a:latin typeface="Tahoma" pitchFamily="34" charset="0"/>
                <a:cs typeface="Tahoma" pitchFamily="34" charset="0"/>
              </a:rPr>
              <a:t>ลูกค้าผิดเงื่อนไข ข้อ 1</a:t>
            </a:r>
            <a:endParaRPr lang="th-TH" dirty="0" smtClean="0">
              <a:latin typeface="Tahoma" pitchFamily="34" charset="0"/>
              <a:cs typeface="Tahoma" pitchFamily="34" charset="0"/>
            </a:endParaRPr>
          </a:p>
          <a:p>
            <a:pPr marL="342900" indent="19050">
              <a:lnSpc>
                <a:spcPct val="150000"/>
              </a:lnSpc>
            </a:pPr>
            <a:r>
              <a:rPr lang="th-TH" sz="2400" dirty="0" smtClean="0">
                <a:latin typeface="Tahoma" pitchFamily="34" charset="0"/>
                <a:cs typeface="Tahoma" pitchFamily="34" charset="0"/>
              </a:rPr>
              <a:t>ลูกค้าต้องการไถ่ถอนหลักประกัน ที่นำมาค้ำประกันวงเงินในโปรแกรมนี้ร่วมกับ บสย. ออกก่อนจนกว่าจะชำระหนี้วงเงิน </a:t>
            </a:r>
            <a:r>
              <a:rPr lang="en-US" sz="2400" dirty="0" smtClean="0">
                <a:latin typeface="Tahoma" pitchFamily="34" charset="0"/>
                <a:cs typeface="Tahoma" pitchFamily="34" charset="0"/>
              </a:rPr>
              <a:t>TL </a:t>
            </a:r>
            <a:r>
              <a:rPr lang="th-TH" sz="2400" dirty="0" smtClean="0">
                <a:latin typeface="Tahoma" pitchFamily="34" charset="0"/>
                <a:cs typeface="Tahoma" pitchFamily="34" charset="0"/>
              </a:rPr>
              <a:t>ส่วนที่มี บสย. ค้ำประกันแล้วเสร็จ</a:t>
            </a:r>
          </a:p>
        </p:txBody>
      </p:sp>
      <p:sp>
        <p:nvSpPr>
          <p:cNvPr id="8" name="Rectangle 7"/>
          <p:cNvSpPr/>
          <p:nvPr/>
        </p:nvSpPr>
        <p:spPr>
          <a:xfrm>
            <a:off x="892357" y="4168290"/>
            <a:ext cx="8154987" cy="169790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342900" indent="19050">
              <a:lnSpc>
                <a:spcPct val="150000"/>
              </a:lnSpc>
            </a:pPr>
            <a:r>
              <a:rPr lang="th-TH" sz="18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ให้ </a:t>
            </a:r>
            <a:r>
              <a:rPr lang="en-US" sz="18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RM </a:t>
            </a:r>
            <a:r>
              <a:rPr lang="th-TH" sz="18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ชี้แจงกับลูกค้าว่าไม่สามารถทำได้ แต่หากลูกค้ายืนยันต้องการยกเลิกวงเงิน และไถ่ถอนหลักประกัน</a:t>
            </a:r>
            <a:r>
              <a:rPr lang="th-TH" sz="1800" dirty="0" smtClean="0">
                <a:solidFill>
                  <a:srgbClr val="0000FF"/>
                </a:solidFill>
                <a:latin typeface="Tahoma" pitchFamily="34" charset="0"/>
                <a:cs typeface="Tahoma" pitchFamily="34" charset="0"/>
              </a:rPr>
              <a:t>ที่นำมาค้ำประกันวงเงินในโปรแกรมนี้ร่วมกับ บสย. ออก ให้ลูกค้าทำการยกเลิก</a:t>
            </a:r>
            <a:r>
              <a:rPr lang="th-TH" sz="18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วงเงินส่วนที่มี บสย. ค้ำประกัน และวงเงิน </a:t>
            </a:r>
            <a:r>
              <a:rPr lang="en-US" sz="18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Clean OD </a:t>
            </a:r>
            <a:r>
              <a:rPr lang="th-TH" sz="18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ไปพร้อมกันด้วย </a:t>
            </a:r>
          </a:p>
        </p:txBody>
      </p:sp>
      <p:pic>
        <p:nvPicPr>
          <p:cNvPr id="1026" name="Picture 2" descr="D:\Documents and Settings\327338\My Documents\My Pictures\Staff icon_1.b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2912" y="3301417"/>
            <a:ext cx="693190" cy="69319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ular Callout 15"/>
          <p:cNvSpPr/>
          <p:nvPr/>
        </p:nvSpPr>
        <p:spPr>
          <a:xfrm>
            <a:off x="3332455" y="2466076"/>
            <a:ext cx="4124625" cy="1061829"/>
          </a:xfrm>
          <a:prstGeom prst="wedgeRoundRectCallout">
            <a:avLst>
              <a:gd name="adj1" fmla="val -64425"/>
              <a:gd name="adj2" fmla="val 16472"/>
              <a:gd name="adj3" fmla="val 16667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2" name="Rounded Rectangle 21"/>
          <p:cNvSpPr/>
          <p:nvPr/>
        </p:nvSpPr>
        <p:spPr>
          <a:xfrm>
            <a:off x="2009139" y="3616631"/>
            <a:ext cx="5306050" cy="5386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0482" name="Slide Number Placeholder 3"/>
          <p:cNvSpPr txBox="1">
            <a:spLocks noGrp="1"/>
          </p:cNvSpPr>
          <p:nvPr/>
        </p:nvSpPr>
        <p:spPr bwMode="auto">
          <a:xfrm>
            <a:off x="6962775" y="65532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r>
              <a:rPr lang="en-US" sz="900">
                <a:solidFill>
                  <a:srgbClr val="663300"/>
                </a:solidFill>
                <a:latin typeface="Calibri" pitchFamily="34" charset="0"/>
              </a:rPr>
              <a:t>Page </a:t>
            </a:r>
            <a:fld id="{E5240715-50DD-4F07-BE75-5B349E96C3AC}" type="slidenum">
              <a:rPr lang="en-US" sz="900">
                <a:solidFill>
                  <a:srgbClr val="663300"/>
                </a:solidFill>
                <a:latin typeface="Calibri" pitchFamily="34" charset="0"/>
              </a:rPr>
              <a:pPr algn="r"/>
              <a:t>52</a:t>
            </a:fld>
            <a:endParaRPr lang="th-TH" sz="900">
              <a:solidFill>
                <a:srgbClr val="663300"/>
              </a:solidFill>
              <a:latin typeface="Calibri" pitchFamily="34" charset="0"/>
            </a:endParaRPr>
          </a:p>
        </p:txBody>
      </p:sp>
      <p:sp>
        <p:nvSpPr>
          <p:cNvPr id="20483" name="Text Box 3"/>
          <p:cNvSpPr txBox="1">
            <a:spLocks noChangeArrowheads="1"/>
          </p:cNvSpPr>
          <p:nvPr/>
        </p:nvSpPr>
        <p:spPr bwMode="auto">
          <a:xfrm>
            <a:off x="515938" y="1435100"/>
            <a:ext cx="547687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363538" indent="-363538">
              <a:buFontTx/>
              <a:buChar char="•"/>
            </a:pPr>
            <a:endParaRPr lang="th-TH" sz="3200" b="1">
              <a:solidFill>
                <a:srgbClr val="854337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6" name="AutoShape 47"/>
          <p:cNvSpPr>
            <a:spLocks noChangeArrowheads="1"/>
          </p:cNvSpPr>
          <p:nvPr/>
        </p:nvSpPr>
        <p:spPr bwMode="auto">
          <a:xfrm>
            <a:off x="515937" y="214313"/>
            <a:ext cx="8154987" cy="998696"/>
          </a:xfrm>
          <a:prstGeom prst="roundRect">
            <a:avLst>
              <a:gd name="adj" fmla="val 16667"/>
            </a:avLst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3500000" scaled="1"/>
            <a:tileRect/>
          </a:gradFill>
          <a:ln w="9525" algn="ctr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r>
              <a:rPr lang="th-TH" sz="28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สิ่งที่ 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RM </a:t>
            </a:r>
            <a:r>
              <a:rPr lang="th-TH" sz="2800" b="1" dirty="0" smtClean="0">
                <a:solidFill>
                  <a:schemeClr val="tx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ahoma" pitchFamily="34" charset="0"/>
                <a:cs typeface="Tahoma" pitchFamily="34" charset="0"/>
              </a:rPr>
              <a:t>พึงปฏิบัติหากลูกค้าไม่สามารถปฏิบัติตามเงื่อนไข (หลังเบิกใช้วงเงินแล้ว)</a:t>
            </a:r>
            <a:endParaRPr lang="en-US" sz="2800" b="1" dirty="0" smtClean="0">
              <a:solidFill>
                <a:schemeClr val="tx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ahoma" pitchFamily="34" charset="0"/>
              <a:cs typeface="Tahoma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587742" y="2466076"/>
            <a:ext cx="3869338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th-TH" sz="1400" b="1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ให้ </a:t>
            </a:r>
            <a:r>
              <a:rPr lang="en-US" sz="1400" b="1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RM </a:t>
            </a:r>
            <a:r>
              <a:rPr lang="th-TH" sz="1400" b="1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ติดต่อลูกค้าในทันที</a:t>
            </a:r>
            <a:r>
              <a:rPr lang="en-US" sz="1400" b="1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 </a:t>
            </a:r>
            <a:r>
              <a:rPr lang="en-US" sz="1400" b="1" baseline="300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(1)</a:t>
            </a:r>
            <a:r>
              <a:rPr lang="en-US" sz="1400" b="1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 </a:t>
            </a:r>
            <a:r>
              <a:rPr lang="th-TH" sz="1400" b="1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และสอบถามถึงสาเหตุของปัญหาที่เกิดขึ้น พร้อมชี้แจงแนวทางแก้ไข พร้อมแสดงเอกสารประกอบ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15937" y="1265706"/>
            <a:ext cx="8154987" cy="1107996"/>
          </a:xfrm>
          <a:prstGeom prst="rect">
            <a:avLst/>
          </a:prstGeom>
          <a:ln>
            <a:solidFill>
              <a:schemeClr val="tx2">
                <a:lumMod val="65000"/>
                <a:lumOff val="3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19050">
              <a:lnSpc>
                <a:spcPct val="150000"/>
              </a:lnSpc>
            </a:pPr>
            <a:r>
              <a:rPr lang="th-TH" sz="1200" dirty="0" smtClean="0">
                <a:latin typeface="Tahoma" pitchFamily="34" charset="0"/>
                <a:cs typeface="Tahoma" pitchFamily="34" charset="0"/>
              </a:rPr>
              <a:t>ลูกค้าผิดเงื่อนไข ข้อ 2</a:t>
            </a:r>
            <a:endParaRPr lang="th-TH" sz="1600" dirty="0" smtClean="0">
              <a:latin typeface="Tahoma" pitchFamily="34" charset="0"/>
              <a:cs typeface="Tahoma" pitchFamily="34" charset="0"/>
            </a:endParaRPr>
          </a:p>
          <a:p>
            <a:pPr marL="800100" lvl="1" indent="-342900">
              <a:lnSpc>
                <a:spcPct val="150000"/>
              </a:lnSpc>
            </a:pPr>
            <a:r>
              <a:rPr lang="th-TH" sz="1600" dirty="0" smtClean="0">
                <a:latin typeface="Tahoma" pitchFamily="34" charset="0"/>
                <a:cs typeface="Tahoma" pitchFamily="34" charset="0"/>
              </a:rPr>
              <a:t>พบว่าลูกค้าเป็นหนี้เสียที่ </a:t>
            </a:r>
            <a:r>
              <a:rPr lang="en-US" sz="1600" dirty="0" smtClean="0">
                <a:latin typeface="Tahoma" pitchFamily="34" charset="0"/>
                <a:cs typeface="Tahoma" pitchFamily="34" charset="0"/>
              </a:rPr>
              <a:t>BAY </a:t>
            </a:r>
            <a:r>
              <a:rPr lang="th-TH" sz="1600" dirty="0" smtClean="0">
                <a:latin typeface="Tahoma" pitchFamily="34" charset="0"/>
                <a:cs typeface="Tahoma" pitchFamily="34" charset="0"/>
              </a:rPr>
              <a:t>หรือ ที่ธนาคารอื่น </a:t>
            </a:r>
            <a:r>
              <a:rPr lang="en-US" sz="1600" dirty="0" smtClean="0">
                <a:latin typeface="Tahoma" pitchFamily="34" charset="0"/>
                <a:cs typeface="Tahoma" pitchFamily="34" charset="0"/>
              </a:rPr>
              <a:t>(DPD&gt;90) </a:t>
            </a:r>
            <a:r>
              <a:rPr lang="th-TH" sz="1600" dirty="0" smtClean="0">
                <a:latin typeface="Tahoma" pitchFamily="34" charset="0"/>
                <a:cs typeface="Tahoma" pitchFamily="34" charset="0"/>
              </a:rPr>
              <a:t>หรือ</a:t>
            </a:r>
            <a:endParaRPr lang="en-US" sz="1600" dirty="0" smtClean="0">
              <a:latin typeface="Tahoma" pitchFamily="34" charset="0"/>
              <a:cs typeface="Tahoma" pitchFamily="34" charset="0"/>
            </a:endParaRPr>
          </a:p>
          <a:p>
            <a:pPr marL="800100" lvl="1" indent="-342900">
              <a:lnSpc>
                <a:spcPct val="150000"/>
              </a:lnSpc>
            </a:pPr>
            <a:r>
              <a:rPr lang="th-TH" sz="1600" dirty="0" smtClean="0">
                <a:latin typeface="Tahoma" pitchFamily="34" charset="0"/>
                <a:cs typeface="Tahoma" pitchFamily="34" charset="0"/>
              </a:rPr>
              <a:t>พบว่าลูกค้ามีภาระหนี้ในระดับที่สูงเกินกว่าที่ธนาคารกำหนดไว้</a:t>
            </a:r>
          </a:p>
        </p:txBody>
      </p:sp>
      <p:pic>
        <p:nvPicPr>
          <p:cNvPr id="15" name="Picture 2" descr="D:\Documents and Settings\327338\My Documents\My Pictures\Staff icon_1.bmp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56437" y="2639502"/>
            <a:ext cx="693190" cy="693190"/>
          </a:xfrm>
          <a:prstGeom prst="rect">
            <a:avLst/>
          </a:prstGeom>
          <a:noFill/>
        </p:spPr>
      </p:pic>
      <p:sp>
        <p:nvSpPr>
          <p:cNvPr id="18" name="Rectangle 17"/>
          <p:cNvSpPr/>
          <p:nvPr/>
        </p:nvSpPr>
        <p:spPr>
          <a:xfrm>
            <a:off x="729628" y="3616631"/>
            <a:ext cx="7720341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th-TH" sz="16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ให้ </a:t>
            </a:r>
            <a:r>
              <a:rPr lang="en-US" sz="16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RM </a:t>
            </a:r>
            <a:r>
              <a:rPr lang="th-TH" sz="16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จัดทำ </a:t>
            </a:r>
            <a:r>
              <a:rPr lang="en-US" sz="16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CA </a:t>
            </a:r>
            <a:r>
              <a:rPr lang="th-TH" sz="16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และนำเสนอเรื่องเข้ามาขอยกเว้น ที่ </a:t>
            </a:r>
            <a:r>
              <a:rPr lang="en-US" sz="16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CM </a:t>
            </a:r>
            <a:r>
              <a:rPr lang="th-TH" sz="16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ภายใน 1 เดือน </a:t>
            </a:r>
            <a:r>
              <a:rPr lang="en-US" sz="1600" baseline="300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(2) </a:t>
            </a:r>
            <a:r>
              <a:rPr lang="th-TH" sz="16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โดยให้ชี้แจงเหตุผลอันสมควร (เช่น ขยายธุรกิจ, มียอดขายเพิ่ม) หรือ แนวทางแก้ไขที่สามาถช่วยธนาคารลดความเสี่ยงได้ (เช่น เสนอหลักประกันเพิ่ม, ลดวงเงิน)</a:t>
            </a:r>
            <a:endParaRPr lang="th-TH" sz="1600" dirty="0">
              <a:solidFill>
                <a:srgbClr val="0417CA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43417" y="4507781"/>
            <a:ext cx="4107870" cy="18004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441325" lvl="0" indent="-346075">
              <a:lnSpc>
                <a:spcPct val="150000"/>
              </a:lnSpc>
            </a:pPr>
            <a:r>
              <a:rPr lang="th-TH" sz="1400" b="1" u="sng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ถ้า </a:t>
            </a:r>
            <a:r>
              <a:rPr lang="en-US" sz="1400" b="1" u="sng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CM </a:t>
            </a:r>
            <a:r>
              <a:rPr lang="th-TH" sz="1400" b="1" u="sng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อนุมัติ</a:t>
            </a:r>
          </a:p>
          <a:p>
            <a:pPr marL="268288" lvl="1" indent="-173038">
              <a:lnSpc>
                <a:spcPct val="150000"/>
              </a:lnSpc>
              <a:buFont typeface="Wingdings" pitchFamily="2" charset="2"/>
              <a:buChar char="Ø"/>
            </a:pP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ให้ 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RM </a:t>
            </a: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แจ้งลูกค้าว่าได้รับการยกเว้นจากการเรียกคืนเงินกู้ และระงับวงเงินหมุนเวียน และแจ้งให้ลูกค้าทราบถึงระดับภาระหนี้ที่ใช้เป็น 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Trigger point </a:t>
            </a: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ใหม่</a:t>
            </a:r>
          </a:p>
          <a:p>
            <a:pPr marL="268288" lvl="1" indent="-173038">
              <a:lnSpc>
                <a:spcPct val="150000"/>
              </a:lnSpc>
              <a:buFont typeface="Wingdings" pitchFamily="2" charset="2"/>
              <a:buChar char="Ø"/>
            </a:pP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ให้ 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RM </a:t>
            </a: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ส่งเรื่องจัดทำสัญญาเพื่อแก้ไขระดับภาระหนี้ที่ใช้เป็น 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Trigger point </a:t>
            </a: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ใหม่ และให้ลูกค้าลงนามในสัญญา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092038" y="6355572"/>
            <a:ext cx="445536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</a:pPr>
            <a:r>
              <a:rPr lang="en-US" sz="900" dirty="0" smtClean="0">
                <a:latin typeface="Tahoma" pitchFamily="34" charset="0"/>
                <a:cs typeface="Tahoma" pitchFamily="34" charset="0"/>
              </a:rPr>
              <a:t>Note:	(1) CM </a:t>
            </a:r>
            <a:r>
              <a:rPr lang="th-TH" sz="900" dirty="0" smtClean="0">
                <a:latin typeface="Tahoma" pitchFamily="34" charset="0"/>
                <a:cs typeface="Tahoma" pitchFamily="34" charset="0"/>
              </a:rPr>
              <a:t>ป็นผู้ตรวจสอบ และแจ้งรายชื่อลูกค้าที่ไม่ผ่านเกณฑ์ให้กับ </a:t>
            </a:r>
            <a:r>
              <a:rPr lang="en-US" sz="900" dirty="0" smtClean="0">
                <a:latin typeface="Tahoma" pitchFamily="34" charset="0"/>
                <a:cs typeface="Tahoma" pitchFamily="34" charset="0"/>
              </a:rPr>
              <a:t>RM </a:t>
            </a:r>
            <a:r>
              <a:rPr lang="th-TH" sz="900" dirty="0" smtClean="0">
                <a:latin typeface="Tahoma" pitchFamily="34" charset="0"/>
                <a:cs typeface="Tahoma" pitchFamily="34" charset="0"/>
              </a:rPr>
              <a:t>ทุกเดือน</a:t>
            </a:r>
          </a:p>
          <a:p>
            <a:pPr marL="342900" indent="-342900">
              <a:lnSpc>
                <a:spcPct val="150000"/>
              </a:lnSpc>
            </a:pPr>
            <a:r>
              <a:rPr lang="th-TH" sz="900" dirty="0" smtClean="0">
                <a:latin typeface="Tahoma" pitchFamily="34" charset="0"/>
                <a:cs typeface="Tahoma" pitchFamily="34" charset="0"/>
              </a:rPr>
              <a:t>	</a:t>
            </a:r>
            <a:r>
              <a:rPr lang="en-US" sz="900" dirty="0" smtClean="0">
                <a:latin typeface="Tahoma" pitchFamily="34" charset="0"/>
                <a:cs typeface="Tahoma" pitchFamily="34" charset="0"/>
              </a:rPr>
              <a:t>(2) </a:t>
            </a:r>
            <a:r>
              <a:rPr lang="th-TH" sz="900" dirty="0" smtClean="0">
                <a:latin typeface="Tahoma" pitchFamily="34" charset="0"/>
                <a:cs typeface="Tahoma" pitchFamily="34" charset="0"/>
              </a:rPr>
              <a:t>นับจากวันที่ </a:t>
            </a:r>
            <a:r>
              <a:rPr lang="en-US" sz="900" dirty="0" smtClean="0">
                <a:latin typeface="Tahoma" pitchFamily="34" charset="0"/>
                <a:cs typeface="Tahoma" pitchFamily="34" charset="0"/>
              </a:rPr>
              <a:t>RM </a:t>
            </a:r>
            <a:r>
              <a:rPr lang="th-TH" sz="900" dirty="0" smtClean="0">
                <a:latin typeface="Tahoma" pitchFamily="34" charset="0"/>
                <a:cs typeface="Tahoma" pitchFamily="34" charset="0"/>
              </a:rPr>
              <a:t>ได้รับแจ้งจาก </a:t>
            </a:r>
            <a:r>
              <a:rPr lang="en-US" sz="900" dirty="0" smtClean="0">
                <a:latin typeface="Tahoma" pitchFamily="34" charset="0"/>
                <a:cs typeface="Tahoma" pitchFamily="34" charset="0"/>
              </a:rPr>
              <a:t>CM</a:t>
            </a:r>
            <a:endParaRPr lang="th-TH" sz="900" dirty="0" smtClean="0">
              <a:latin typeface="Tahoma" pitchFamily="34" charset="0"/>
              <a:cs typeface="Tahoma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572000" y="4518287"/>
            <a:ext cx="4409231" cy="18004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68288" lvl="1" indent="-173038">
              <a:lnSpc>
                <a:spcPct val="150000"/>
              </a:lnSpc>
            </a:pPr>
            <a:r>
              <a:rPr lang="th-TH" sz="1400" b="1" u="sng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ถ้า </a:t>
            </a:r>
            <a:r>
              <a:rPr lang="en-US" sz="1400" b="1" u="sng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CM </a:t>
            </a:r>
            <a:r>
              <a:rPr lang="th-TH" sz="1400" b="1" u="sng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ไม่อนุมัติ </a:t>
            </a:r>
          </a:p>
          <a:p>
            <a:pPr marL="268288" lvl="1" indent="-173038">
              <a:lnSpc>
                <a:spcPct val="150000"/>
              </a:lnSpc>
              <a:buFont typeface="Wingdings" pitchFamily="2" charset="2"/>
              <a:buChar char="Ø"/>
            </a:pP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ให้ 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RM </a:t>
            </a: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แจ้งลูกค้าว่าธนาคารจะทำการเรียกคืนเงินกู้ และระงับวงเงินหมุนเวียนของลูกค้าภายใน 1 วันทำการ</a:t>
            </a:r>
          </a:p>
          <a:p>
            <a:pPr marL="268288" lvl="1" indent="-173038">
              <a:lnSpc>
                <a:spcPct val="150000"/>
              </a:lnSpc>
              <a:buFont typeface="Wingdings" pitchFamily="2" charset="2"/>
              <a:buChar char="Ø"/>
            </a:pP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ให้ 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RM </a:t>
            </a: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ทำการแจ้งฝ่ายพิธีการสินเชื่อ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 </a:t>
            </a: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เพื่อระงับวงเงินหมุนเวียนภายใน 1 วันทำการ และให้ทำการโอนลูกค้าไปยัง 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DD </a:t>
            </a: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ทันที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 </a:t>
            </a:r>
            <a:r>
              <a:rPr lang="th-TH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เพื่อทำการเรียกคืนเงินกู้</a:t>
            </a:r>
            <a:r>
              <a:rPr lang="en-US" sz="1200" dirty="0" smtClean="0">
                <a:solidFill>
                  <a:srgbClr val="0417CA"/>
                </a:solidFill>
                <a:latin typeface="Tahoma" pitchFamily="34" charset="0"/>
                <a:cs typeface="Tahoma" pitchFamily="34" charset="0"/>
              </a:rPr>
              <a:t> </a:t>
            </a:r>
            <a:endParaRPr lang="th-TH" sz="1200" dirty="0" smtClean="0">
              <a:solidFill>
                <a:srgbClr val="0417CA"/>
              </a:solidFill>
              <a:latin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142875" y="1588"/>
            <a:ext cx="9001125" cy="433387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</p:spPr>
        <p:txBody>
          <a:bodyPr anchor="ctr" anchorCtr="1"/>
          <a:lstStyle/>
          <a:p>
            <a:pPr algn="ctr" eaLnBrk="0" hangingPunct="0">
              <a:lnSpc>
                <a:spcPct val="90000"/>
              </a:lnSpc>
              <a:spcBef>
                <a:spcPct val="20000"/>
              </a:spcBef>
            </a:pPr>
            <a:r>
              <a:rPr lang="en-US" b="1" dirty="0" smtClean="0">
                <a:solidFill>
                  <a:srgbClr val="0000FF"/>
                </a:solidFill>
              </a:rPr>
              <a:t>Appendix 1</a:t>
            </a:r>
            <a:r>
              <a:rPr lang="en-US" b="0" dirty="0" smtClean="0">
                <a:solidFill>
                  <a:srgbClr val="0000FF"/>
                </a:solidFill>
              </a:rPr>
              <a:t>: Monitoring _Checking </a:t>
            </a:r>
            <a:r>
              <a:rPr lang="en-US" b="0" dirty="0">
                <a:solidFill>
                  <a:srgbClr val="0000FF"/>
                </a:solidFill>
              </a:rPr>
              <a:t>credit all bank debt  </a:t>
            </a:r>
            <a:endParaRPr lang="th-TH" b="0" dirty="0">
              <a:solidFill>
                <a:srgbClr val="0000FF"/>
              </a:solidFill>
            </a:endParaRPr>
          </a:p>
        </p:txBody>
      </p:sp>
      <p:graphicFrame>
        <p:nvGraphicFramePr>
          <p:cNvPr id="1026" name="Object 1"/>
          <p:cNvGraphicFramePr>
            <a:graphicFrameLocks noChangeAspect="1"/>
          </p:cNvGraphicFramePr>
          <p:nvPr/>
        </p:nvGraphicFramePr>
        <p:xfrm>
          <a:off x="496888" y="2000250"/>
          <a:ext cx="8502650" cy="4519613"/>
        </p:xfrm>
        <a:graphic>
          <a:graphicData uri="http://schemas.openxmlformats.org/presentationml/2006/ole">
            <p:oleObj spid="_x0000_s207874" name="Worksheet" r:id="rId3" imgW="6543751" imgH="3476549" progId="Excel.Sheet.12">
              <p:embed/>
            </p:oleObj>
          </a:graphicData>
        </a:graphic>
      </p:graphicFrame>
      <p:sp>
        <p:nvSpPr>
          <p:cNvPr id="1028" name="TextBox 4"/>
          <p:cNvSpPr txBox="1">
            <a:spLocks noChangeArrowheads="1"/>
          </p:cNvSpPr>
          <p:nvPr/>
        </p:nvSpPr>
        <p:spPr bwMode="auto">
          <a:xfrm>
            <a:off x="642938" y="428625"/>
            <a:ext cx="8072437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28600" indent="-228600">
              <a:lnSpc>
                <a:spcPct val="200000"/>
              </a:lnSpc>
              <a:buFont typeface="Arial" pitchFamily="34" charset="0"/>
              <a:buAutoNum type="arabicPeriod"/>
            </a:pPr>
            <a:r>
              <a:rPr lang="en-US" sz="1200">
                <a:solidFill>
                  <a:srgbClr val="FF0000"/>
                </a:solidFill>
              </a:rPr>
              <a:t>Trigger point debt </a:t>
            </a:r>
          </a:p>
          <a:p>
            <a:pPr marL="533400" lvl="1" indent="-266700">
              <a:lnSpc>
                <a:spcPct val="200000"/>
              </a:lnSpc>
            </a:pPr>
            <a:r>
              <a:rPr lang="en-US" sz="1200">
                <a:solidFill>
                  <a:srgbClr val="FF0000"/>
                </a:solidFill>
              </a:rPr>
              <a:t>= 130% of working capital requirement + 120% of (existing loan + new loan (collateral portion) )</a:t>
            </a:r>
          </a:p>
          <a:p>
            <a:pPr marL="228600" indent="-228600">
              <a:lnSpc>
                <a:spcPct val="200000"/>
              </a:lnSpc>
              <a:buFont typeface="Arial" pitchFamily="34" charset="0"/>
              <a:buAutoNum type="arabicPeriod"/>
            </a:pPr>
            <a:r>
              <a:rPr lang="en-US" sz="1200">
                <a:solidFill>
                  <a:srgbClr val="FF0000"/>
                </a:solidFill>
              </a:rPr>
              <a:t>Checking debt every 3 months </a:t>
            </a:r>
          </a:p>
          <a:p>
            <a:pPr marL="228600" indent="-228600">
              <a:lnSpc>
                <a:spcPct val="200000"/>
              </a:lnSpc>
              <a:buFont typeface="Arial" pitchFamily="34" charset="0"/>
              <a:buAutoNum type="arabicPeriod"/>
            </a:pPr>
            <a:r>
              <a:rPr lang="en-US" sz="1200">
                <a:solidFill>
                  <a:srgbClr val="FF0000"/>
                </a:solidFill>
              </a:rPr>
              <a:t>Not pass  : All Outstanding  bank debt &gt; trigger point debt </a:t>
            </a:r>
            <a:endParaRPr lang="th-TH" sz="1200">
              <a:solidFill>
                <a:srgbClr val="FF0000"/>
              </a:solidFill>
            </a:endParaRPr>
          </a:p>
        </p:txBody>
      </p:sp>
      <p:sp>
        <p:nvSpPr>
          <p:cNvPr id="1029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C42442A5-A3B9-4A39-A102-E8D0C58297FF}" type="slidenum">
              <a:rPr lang="en-US" smtClean="0"/>
              <a:pPr/>
              <a:t>53</a:t>
            </a:fld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9"/>
          <p:cNvSpPr>
            <a:spLocks noChangeArrowheads="1"/>
          </p:cNvSpPr>
          <p:nvPr/>
        </p:nvSpPr>
        <p:spPr bwMode="auto">
          <a:xfrm>
            <a:off x="142875" y="1588"/>
            <a:ext cx="9001125" cy="433387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</p:spPr>
        <p:txBody>
          <a:bodyPr anchor="ctr" anchorCtr="1"/>
          <a:lstStyle/>
          <a:p>
            <a:pPr algn="ctr" eaLnBrk="0" hangingPunct="0">
              <a:lnSpc>
                <a:spcPct val="90000"/>
              </a:lnSpc>
              <a:spcBef>
                <a:spcPct val="20000"/>
              </a:spcBef>
            </a:pPr>
            <a:r>
              <a:rPr lang="en-US" b="1" dirty="0" smtClean="0">
                <a:solidFill>
                  <a:srgbClr val="0000FF"/>
                </a:solidFill>
              </a:rPr>
              <a:t>Appendix 2</a:t>
            </a:r>
            <a:r>
              <a:rPr lang="en-US" b="0" dirty="0" smtClean="0">
                <a:solidFill>
                  <a:srgbClr val="0000FF"/>
                </a:solidFill>
              </a:rPr>
              <a:t>: Monitoring Checking </a:t>
            </a:r>
            <a:r>
              <a:rPr lang="en-US" b="0" dirty="0">
                <a:solidFill>
                  <a:srgbClr val="0000FF"/>
                </a:solidFill>
              </a:rPr>
              <a:t>credit all bank debt  </a:t>
            </a:r>
            <a:endParaRPr lang="th-TH" b="0" dirty="0">
              <a:solidFill>
                <a:srgbClr val="0000FF"/>
              </a:solidFill>
            </a:endParaRPr>
          </a:p>
        </p:txBody>
      </p:sp>
      <p:sp>
        <p:nvSpPr>
          <p:cNvPr id="5123" name="AutoShape 10"/>
          <p:cNvSpPr>
            <a:spLocks noChangeArrowheads="1"/>
          </p:cNvSpPr>
          <p:nvPr/>
        </p:nvSpPr>
        <p:spPr bwMode="auto">
          <a:xfrm>
            <a:off x="1493838" y="2035175"/>
            <a:ext cx="1220787" cy="393700"/>
          </a:xfrm>
          <a:prstGeom prst="flowChartProcess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algn="ctr"/>
            <a:r>
              <a:rPr lang="en-US" sz="800" b="0">
                <a:solidFill>
                  <a:srgbClr val="0000FF"/>
                </a:solidFill>
              </a:rPr>
              <a:t>Contact and review  the customer  </a:t>
            </a:r>
          </a:p>
        </p:txBody>
      </p:sp>
      <p:sp>
        <p:nvSpPr>
          <p:cNvPr id="5124" name="Rectangle 23"/>
          <p:cNvSpPr>
            <a:spLocks noChangeArrowheads="1"/>
          </p:cNvSpPr>
          <p:nvPr/>
        </p:nvSpPr>
        <p:spPr bwMode="auto">
          <a:xfrm>
            <a:off x="142875" y="1285875"/>
            <a:ext cx="43497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RM</a:t>
            </a:r>
            <a:endParaRPr lang="th-TH" sz="1200">
              <a:solidFill>
                <a:srgbClr val="0000FF"/>
              </a:solidFill>
            </a:endParaRPr>
          </a:p>
        </p:txBody>
      </p:sp>
      <p:sp>
        <p:nvSpPr>
          <p:cNvPr id="5125" name="Rectangle 33"/>
          <p:cNvSpPr>
            <a:spLocks noChangeArrowheads="1"/>
          </p:cNvSpPr>
          <p:nvPr/>
        </p:nvSpPr>
        <p:spPr bwMode="auto">
          <a:xfrm>
            <a:off x="142875" y="3857625"/>
            <a:ext cx="17145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solidFill>
                  <a:srgbClr val="0000FF"/>
                </a:solidFill>
              </a:rPr>
              <a:t>CM / authority person</a:t>
            </a:r>
            <a:endParaRPr lang="th-TH" sz="1200">
              <a:solidFill>
                <a:srgbClr val="0000FF"/>
              </a:solidFill>
            </a:endParaRPr>
          </a:p>
        </p:txBody>
      </p:sp>
      <p:sp>
        <p:nvSpPr>
          <p:cNvPr id="5126" name="Line 43"/>
          <p:cNvSpPr>
            <a:spLocks noChangeShapeType="1"/>
          </p:cNvSpPr>
          <p:nvPr/>
        </p:nvSpPr>
        <p:spPr bwMode="auto">
          <a:xfrm>
            <a:off x="0" y="3571875"/>
            <a:ext cx="883920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sp>
        <p:nvSpPr>
          <p:cNvPr id="5127" name="Rectangle 23"/>
          <p:cNvSpPr>
            <a:spLocks noChangeArrowheads="1"/>
          </p:cNvSpPr>
          <p:nvPr/>
        </p:nvSpPr>
        <p:spPr bwMode="auto">
          <a:xfrm>
            <a:off x="142875" y="649288"/>
            <a:ext cx="4254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CM</a:t>
            </a:r>
            <a:endParaRPr lang="th-TH" sz="1200">
              <a:solidFill>
                <a:srgbClr val="0000FF"/>
              </a:solidFill>
            </a:endParaRPr>
          </a:p>
        </p:txBody>
      </p:sp>
      <p:sp>
        <p:nvSpPr>
          <p:cNvPr id="26" name="Flowchart: Terminator 25"/>
          <p:cNvSpPr/>
          <p:nvPr/>
        </p:nvSpPr>
        <p:spPr>
          <a:xfrm>
            <a:off x="685800" y="731838"/>
            <a:ext cx="676275" cy="219075"/>
          </a:xfrm>
          <a:prstGeom prst="flowChartTerminator">
            <a:avLst/>
          </a:prstGeom>
          <a:solidFill>
            <a:srgbClr val="92D05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1200" dirty="0">
                <a:solidFill>
                  <a:srgbClr val="FFFFFF"/>
                </a:solidFill>
              </a:rPr>
              <a:t>Start</a:t>
            </a:r>
            <a:endParaRPr lang="th-TH" sz="1200" dirty="0">
              <a:solidFill>
                <a:srgbClr val="FFFFFF"/>
              </a:solidFill>
            </a:endParaRPr>
          </a:p>
        </p:txBody>
      </p:sp>
      <p:cxnSp>
        <p:nvCxnSpPr>
          <p:cNvPr id="5129" name="AutoShape 24"/>
          <p:cNvCxnSpPr>
            <a:cxnSpLocks noChangeShapeType="1"/>
            <a:stCxn id="26" idx="3"/>
          </p:cNvCxnSpPr>
          <p:nvPr/>
        </p:nvCxnSpPr>
        <p:spPr bwMode="auto">
          <a:xfrm>
            <a:off x="1362075" y="841375"/>
            <a:ext cx="241300" cy="47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5130" name="Rectangle 33"/>
          <p:cNvSpPr>
            <a:spLocks noChangeArrowheads="1"/>
          </p:cNvSpPr>
          <p:nvPr/>
        </p:nvSpPr>
        <p:spPr bwMode="auto">
          <a:xfrm>
            <a:off x="3214688" y="2200275"/>
            <a:ext cx="341312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No</a:t>
            </a:r>
          </a:p>
        </p:txBody>
      </p:sp>
      <p:sp>
        <p:nvSpPr>
          <p:cNvPr id="5131" name="Line 43"/>
          <p:cNvSpPr>
            <a:spLocks noChangeShapeType="1"/>
          </p:cNvSpPr>
          <p:nvPr/>
        </p:nvSpPr>
        <p:spPr bwMode="auto">
          <a:xfrm>
            <a:off x="0" y="1214438"/>
            <a:ext cx="883920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sp>
        <p:nvSpPr>
          <p:cNvPr id="5132" name="Rectangle 33"/>
          <p:cNvSpPr>
            <a:spLocks noChangeArrowheads="1"/>
          </p:cNvSpPr>
          <p:nvPr/>
        </p:nvSpPr>
        <p:spPr bwMode="auto">
          <a:xfrm>
            <a:off x="4143375" y="2000250"/>
            <a:ext cx="423863" cy="230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Yes </a:t>
            </a:r>
          </a:p>
        </p:txBody>
      </p:sp>
      <p:sp>
        <p:nvSpPr>
          <p:cNvPr id="5133" name="AutoShape 50"/>
          <p:cNvSpPr>
            <a:spLocks noChangeArrowheads="1"/>
          </p:cNvSpPr>
          <p:nvPr/>
        </p:nvSpPr>
        <p:spPr bwMode="auto">
          <a:xfrm>
            <a:off x="3086100" y="1962150"/>
            <a:ext cx="1057275" cy="538163"/>
          </a:xfrm>
          <a:prstGeom prst="flowChartDecision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th-TH" sz="1800"/>
          </a:p>
        </p:txBody>
      </p:sp>
      <p:sp>
        <p:nvSpPr>
          <p:cNvPr id="5134" name="AutoShape 10"/>
          <p:cNvSpPr>
            <a:spLocks noChangeArrowheads="1"/>
          </p:cNvSpPr>
          <p:nvPr/>
        </p:nvSpPr>
        <p:spPr bwMode="auto">
          <a:xfrm>
            <a:off x="3214688" y="2041525"/>
            <a:ext cx="838200" cy="458788"/>
          </a:xfrm>
          <a:prstGeom prst="flowChartProcess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rIns="0" anchor="ctr"/>
          <a:lstStyle/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Have expansion </a:t>
            </a:r>
          </a:p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business</a:t>
            </a:r>
          </a:p>
        </p:txBody>
      </p:sp>
      <p:sp>
        <p:nvSpPr>
          <p:cNvPr id="5135" name="Line 43"/>
          <p:cNvSpPr>
            <a:spLocks noChangeShapeType="1"/>
          </p:cNvSpPr>
          <p:nvPr/>
        </p:nvSpPr>
        <p:spPr bwMode="auto">
          <a:xfrm>
            <a:off x="0" y="4929188"/>
            <a:ext cx="883920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sp>
        <p:nvSpPr>
          <p:cNvPr id="5136" name="AutoShape 50"/>
          <p:cNvSpPr>
            <a:spLocks noChangeArrowheads="1"/>
          </p:cNvSpPr>
          <p:nvPr/>
        </p:nvSpPr>
        <p:spPr bwMode="auto">
          <a:xfrm>
            <a:off x="2857500" y="571500"/>
            <a:ext cx="1057275" cy="538163"/>
          </a:xfrm>
          <a:prstGeom prst="flowChartDecision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th-TH" sz="800">
              <a:solidFill>
                <a:srgbClr val="FF0000"/>
              </a:solidFill>
            </a:endParaRPr>
          </a:p>
        </p:txBody>
      </p:sp>
      <p:sp>
        <p:nvSpPr>
          <p:cNvPr id="5137" name="Rectangle 33"/>
          <p:cNvSpPr>
            <a:spLocks noChangeArrowheads="1"/>
          </p:cNvSpPr>
          <p:nvPr/>
        </p:nvSpPr>
        <p:spPr bwMode="auto">
          <a:xfrm>
            <a:off x="3857625" y="627063"/>
            <a:ext cx="447675" cy="23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Pass</a:t>
            </a:r>
          </a:p>
        </p:txBody>
      </p:sp>
      <p:sp>
        <p:nvSpPr>
          <p:cNvPr id="73" name="Flowchart: Terminator 72"/>
          <p:cNvSpPr/>
          <p:nvPr/>
        </p:nvSpPr>
        <p:spPr>
          <a:xfrm>
            <a:off x="4286250" y="714375"/>
            <a:ext cx="1000125" cy="255588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1200" dirty="0">
                <a:solidFill>
                  <a:srgbClr val="FFFFFF"/>
                </a:solidFill>
              </a:rPr>
              <a:t>No action </a:t>
            </a:r>
            <a:endParaRPr lang="th-TH" sz="1200" dirty="0">
              <a:solidFill>
                <a:srgbClr val="FFFFFF"/>
              </a:solidFill>
            </a:endParaRPr>
          </a:p>
        </p:txBody>
      </p:sp>
      <p:cxnSp>
        <p:nvCxnSpPr>
          <p:cNvPr id="5139" name="AutoShape 24"/>
          <p:cNvCxnSpPr>
            <a:cxnSpLocks noChangeShapeType="1"/>
            <a:endCxn id="73" idx="1"/>
          </p:cNvCxnSpPr>
          <p:nvPr/>
        </p:nvCxnSpPr>
        <p:spPr bwMode="auto">
          <a:xfrm flipV="1">
            <a:off x="3929063" y="841375"/>
            <a:ext cx="357187" cy="47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5140" name="AutoShape 10"/>
          <p:cNvSpPr>
            <a:spLocks noChangeArrowheads="1"/>
          </p:cNvSpPr>
          <p:nvPr/>
        </p:nvSpPr>
        <p:spPr bwMode="auto">
          <a:xfrm>
            <a:off x="1643063" y="642938"/>
            <a:ext cx="1039812" cy="450850"/>
          </a:xfrm>
          <a:prstGeom prst="flowChartProcess">
            <a:avLst/>
          </a:prstGeom>
          <a:solidFill>
            <a:srgbClr val="CC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algn="ctr"/>
            <a:r>
              <a:rPr lang="en-US" sz="800" b="0">
                <a:solidFill>
                  <a:srgbClr val="0000FF"/>
                </a:solidFill>
              </a:rPr>
              <a:t>NCB result  </a:t>
            </a:r>
          </a:p>
          <a:p>
            <a:pPr algn="ctr"/>
            <a:r>
              <a:rPr lang="en-US" sz="800" b="0">
                <a:solidFill>
                  <a:srgbClr val="0000FF"/>
                </a:solidFill>
              </a:rPr>
              <a:t>(every 3 months)  </a:t>
            </a:r>
          </a:p>
        </p:txBody>
      </p:sp>
      <p:cxnSp>
        <p:nvCxnSpPr>
          <p:cNvPr id="5141" name="AutoShape 24"/>
          <p:cNvCxnSpPr>
            <a:cxnSpLocks noChangeShapeType="1"/>
          </p:cNvCxnSpPr>
          <p:nvPr/>
        </p:nvCxnSpPr>
        <p:spPr bwMode="auto">
          <a:xfrm>
            <a:off x="2643188" y="857250"/>
            <a:ext cx="241300" cy="4763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5142" name="AutoShape 10"/>
          <p:cNvSpPr>
            <a:spLocks noChangeArrowheads="1"/>
          </p:cNvSpPr>
          <p:nvPr/>
        </p:nvSpPr>
        <p:spPr bwMode="auto">
          <a:xfrm>
            <a:off x="3000375" y="612775"/>
            <a:ext cx="838200" cy="458788"/>
          </a:xfrm>
          <a:prstGeom prst="flowChartProcess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rIns="0" anchor="ctr"/>
          <a:lstStyle/>
          <a:p>
            <a:pPr marL="95250" indent="-95250" algn="ctr"/>
            <a:r>
              <a:rPr lang="en-US" sz="800" b="0">
                <a:solidFill>
                  <a:srgbClr val="FF0000"/>
                </a:solidFill>
              </a:rPr>
              <a:t>Compare trigger </a:t>
            </a:r>
          </a:p>
          <a:p>
            <a:pPr marL="95250" indent="-95250" algn="ctr"/>
            <a:r>
              <a:rPr lang="en-US" sz="800" b="0">
                <a:solidFill>
                  <a:srgbClr val="FF0000"/>
                </a:solidFill>
              </a:rPr>
              <a:t>point debt </a:t>
            </a:r>
          </a:p>
        </p:txBody>
      </p:sp>
      <p:cxnSp>
        <p:nvCxnSpPr>
          <p:cNvPr id="99" name="Straight Arrow Connector 98"/>
          <p:cNvCxnSpPr>
            <a:stCxn id="5123" idx="3"/>
            <a:endCxn id="5133" idx="1"/>
          </p:cNvCxnSpPr>
          <p:nvPr/>
        </p:nvCxnSpPr>
        <p:spPr>
          <a:xfrm flipV="1">
            <a:off x="2714625" y="2230438"/>
            <a:ext cx="371475" cy="158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5133" idx="3"/>
            <a:endCxn id="104" idx="1"/>
          </p:cNvCxnSpPr>
          <p:nvPr/>
        </p:nvCxnSpPr>
        <p:spPr>
          <a:xfrm flipV="1">
            <a:off x="4143375" y="2214563"/>
            <a:ext cx="428625" cy="15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Flowchart: Terminator 103"/>
          <p:cNvSpPr/>
          <p:nvPr/>
        </p:nvSpPr>
        <p:spPr>
          <a:xfrm>
            <a:off x="4572000" y="1857375"/>
            <a:ext cx="1143000" cy="714375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800" dirty="0">
                <a:solidFill>
                  <a:srgbClr val="FFFFFF"/>
                </a:solidFill>
              </a:rPr>
              <a:t>Report and do CA to waive call default and set new trigger  point debt </a:t>
            </a:r>
            <a:endParaRPr lang="th-TH" sz="800" dirty="0">
              <a:solidFill>
                <a:srgbClr val="FFFFFF"/>
              </a:solidFill>
            </a:endParaRPr>
          </a:p>
        </p:txBody>
      </p:sp>
      <p:cxnSp>
        <p:nvCxnSpPr>
          <p:cNvPr id="133" name="Elbow Connector 132"/>
          <p:cNvCxnSpPr>
            <a:stCxn id="5136" idx="2"/>
            <a:endCxn id="5123" idx="0"/>
          </p:cNvCxnSpPr>
          <p:nvPr/>
        </p:nvCxnSpPr>
        <p:spPr>
          <a:xfrm rot="5400000">
            <a:off x="2282032" y="931069"/>
            <a:ext cx="925512" cy="128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Flowchart: Terminator 152"/>
          <p:cNvSpPr/>
          <p:nvPr/>
        </p:nvSpPr>
        <p:spPr>
          <a:xfrm>
            <a:off x="2786063" y="2786063"/>
            <a:ext cx="1643062" cy="642937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800" dirty="0">
                <a:solidFill>
                  <a:srgbClr val="FFFFFF"/>
                </a:solidFill>
              </a:rPr>
              <a:t>Do CA  to </a:t>
            </a:r>
          </a:p>
          <a:p>
            <a:pPr>
              <a:buFontTx/>
              <a:buChar char="-"/>
              <a:defRPr/>
            </a:pPr>
            <a:r>
              <a:rPr lang="en-US" sz="800" dirty="0">
                <a:solidFill>
                  <a:srgbClr val="FFFFFF"/>
                </a:solidFill>
              </a:rPr>
              <a:t>  allow to utilize credit and/or </a:t>
            </a:r>
          </a:p>
          <a:p>
            <a:pPr>
              <a:buFontTx/>
              <a:buChar char="-"/>
              <a:defRPr/>
            </a:pPr>
            <a:r>
              <a:rPr lang="en-US" sz="800" dirty="0">
                <a:solidFill>
                  <a:srgbClr val="FFFFFF"/>
                </a:solidFill>
              </a:rPr>
              <a:t>  additional collateral  and/or </a:t>
            </a:r>
          </a:p>
          <a:p>
            <a:pPr>
              <a:buFontTx/>
              <a:buChar char="-"/>
              <a:defRPr/>
            </a:pPr>
            <a:r>
              <a:rPr lang="en-US" sz="800" dirty="0">
                <a:solidFill>
                  <a:srgbClr val="FFFFFF"/>
                </a:solidFill>
              </a:rPr>
              <a:t>  decrease  credit limit </a:t>
            </a:r>
            <a:endParaRPr lang="th-TH" sz="800" dirty="0">
              <a:solidFill>
                <a:srgbClr val="FFFFFF"/>
              </a:solidFill>
            </a:endParaRPr>
          </a:p>
        </p:txBody>
      </p:sp>
      <p:sp>
        <p:nvSpPr>
          <p:cNvPr id="5148" name="AutoShape 50"/>
          <p:cNvSpPr>
            <a:spLocks noChangeArrowheads="1"/>
          </p:cNvSpPr>
          <p:nvPr/>
        </p:nvSpPr>
        <p:spPr bwMode="auto">
          <a:xfrm>
            <a:off x="4572000" y="3714750"/>
            <a:ext cx="1143000" cy="642938"/>
          </a:xfrm>
          <a:prstGeom prst="flowChartDecision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th-TH" sz="800">
              <a:solidFill>
                <a:srgbClr val="FF0000"/>
              </a:solidFill>
            </a:endParaRPr>
          </a:p>
        </p:txBody>
      </p:sp>
      <p:sp>
        <p:nvSpPr>
          <p:cNvPr id="5149" name="AutoShape 10"/>
          <p:cNvSpPr>
            <a:spLocks noChangeArrowheads="1"/>
          </p:cNvSpPr>
          <p:nvPr/>
        </p:nvSpPr>
        <p:spPr bwMode="auto">
          <a:xfrm>
            <a:off x="4714875" y="3786188"/>
            <a:ext cx="838200" cy="458787"/>
          </a:xfrm>
          <a:prstGeom prst="flowChartProcess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rIns="0" anchor="ctr"/>
          <a:lstStyle/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Approval process </a:t>
            </a:r>
          </a:p>
        </p:txBody>
      </p:sp>
      <p:sp>
        <p:nvSpPr>
          <p:cNvPr id="174" name="Flowchart: Terminator 173"/>
          <p:cNvSpPr/>
          <p:nvPr/>
        </p:nvSpPr>
        <p:spPr>
          <a:xfrm>
            <a:off x="6286500" y="2357438"/>
            <a:ext cx="1143000" cy="714375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800" dirty="0">
                <a:solidFill>
                  <a:srgbClr val="FFFFFF"/>
                </a:solidFill>
              </a:rPr>
              <a:t>Send to credit documentation department  to do contract  </a:t>
            </a:r>
            <a:endParaRPr lang="th-TH" sz="800" dirty="0">
              <a:solidFill>
                <a:srgbClr val="FFFFFF"/>
              </a:solidFill>
            </a:endParaRPr>
          </a:p>
        </p:txBody>
      </p:sp>
      <p:cxnSp>
        <p:nvCxnSpPr>
          <p:cNvPr id="176" name="Shape 175"/>
          <p:cNvCxnSpPr>
            <a:stCxn id="5148" idx="3"/>
            <a:endCxn id="174" idx="2"/>
          </p:cNvCxnSpPr>
          <p:nvPr/>
        </p:nvCxnSpPr>
        <p:spPr>
          <a:xfrm flipV="1">
            <a:off x="5715000" y="3071813"/>
            <a:ext cx="1143000" cy="9652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>
            <a:stCxn id="104" idx="2"/>
            <a:endCxn id="5148" idx="0"/>
          </p:cNvCxnSpPr>
          <p:nvPr/>
        </p:nvCxnSpPr>
        <p:spPr>
          <a:xfrm rot="5400000">
            <a:off x="4572000" y="3143250"/>
            <a:ext cx="1144588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hape 181"/>
          <p:cNvCxnSpPr>
            <a:stCxn id="153" idx="2"/>
            <a:endCxn id="5148" idx="1"/>
          </p:cNvCxnSpPr>
          <p:nvPr/>
        </p:nvCxnSpPr>
        <p:spPr>
          <a:xfrm rot="16200000" flipH="1">
            <a:off x="3785393" y="3250407"/>
            <a:ext cx="608013" cy="9652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54" name="Rectangle 33"/>
          <p:cNvSpPr>
            <a:spLocks noChangeArrowheads="1"/>
          </p:cNvSpPr>
          <p:nvPr/>
        </p:nvSpPr>
        <p:spPr bwMode="auto">
          <a:xfrm>
            <a:off x="5715000" y="3786188"/>
            <a:ext cx="696913" cy="23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Approve </a:t>
            </a:r>
          </a:p>
        </p:txBody>
      </p:sp>
      <p:sp>
        <p:nvSpPr>
          <p:cNvPr id="5155" name="Rectangle 33"/>
          <p:cNvSpPr>
            <a:spLocks noChangeArrowheads="1"/>
          </p:cNvSpPr>
          <p:nvPr/>
        </p:nvSpPr>
        <p:spPr bwMode="auto">
          <a:xfrm>
            <a:off x="2509838" y="4286250"/>
            <a:ext cx="2678112" cy="554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FF0000"/>
                </a:solidFill>
              </a:rPr>
              <a:t>Reject </a:t>
            </a:r>
          </a:p>
          <a:p>
            <a:pPr>
              <a:buFont typeface="Arial" pitchFamily="34" charset="0"/>
              <a:buChar char="•"/>
            </a:pPr>
            <a:r>
              <a:rPr lang="en-US" sz="1000">
                <a:solidFill>
                  <a:srgbClr val="FF0000"/>
                </a:solidFill>
              </a:rPr>
              <a:t> Call money back and hold O/D limit   </a:t>
            </a:r>
          </a:p>
          <a:p>
            <a:pPr>
              <a:buFont typeface="Arial" pitchFamily="34" charset="0"/>
              <a:buChar char="•"/>
            </a:pPr>
            <a:r>
              <a:rPr lang="en-US" sz="1000">
                <a:solidFill>
                  <a:srgbClr val="FF0000"/>
                </a:solidFill>
              </a:rPr>
              <a:t> Transfer the account to DD</a:t>
            </a:r>
          </a:p>
        </p:txBody>
      </p:sp>
      <p:sp>
        <p:nvSpPr>
          <p:cNvPr id="5156" name="Rectangle 23"/>
          <p:cNvSpPr>
            <a:spLocks noChangeArrowheads="1"/>
          </p:cNvSpPr>
          <p:nvPr/>
        </p:nvSpPr>
        <p:spPr bwMode="auto">
          <a:xfrm>
            <a:off x="136525" y="5224463"/>
            <a:ext cx="43497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RM</a:t>
            </a:r>
            <a:endParaRPr lang="th-TH" sz="1200">
              <a:solidFill>
                <a:srgbClr val="0000FF"/>
              </a:solidFill>
            </a:endParaRPr>
          </a:p>
        </p:txBody>
      </p:sp>
      <p:sp>
        <p:nvSpPr>
          <p:cNvPr id="243" name="Rounded Rectangle 242"/>
          <p:cNvSpPr/>
          <p:nvPr/>
        </p:nvSpPr>
        <p:spPr>
          <a:xfrm>
            <a:off x="1428750" y="5214938"/>
            <a:ext cx="1785938" cy="5715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800" dirty="0">
                <a:solidFill>
                  <a:schemeClr val="tx1"/>
                </a:solidFill>
              </a:rPr>
              <a:t>RM notices the customer to call money back  and Bank will hold w/c limit  within 7 days </a:t>
            </a:r>
            <a:endParaRPr lang="th-TH" sz="800" dirty="0">
              <a:solidFill>
                <a:schemeClr val="tx1"/>
              </a:solidFill>
            </a:endParaRPr>
          </a:p>
        </p:txBody>
      </p:sp>
      <p:cxnSp>
        <p:nvCxnSpPr>
          <p:cNvPr id="247" name="Elbow Connector 246"/>
          <p:cNvCxnSpPr>
            <a:stCxn id="5148" idx="2"/>
            <a:endCxn id="243" idx="0"/>
          </p:cNvCxnSpPr>
          <p:nvPr/>
        </p:nvCxnSpPr>
        <p:spPr>
          <a:xfrm rot="5400000">
            <a:off x="3304382" y="3375819"/>
            <a:ext cx="857250" cy="282098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59" name="Rectangle 33"/>
          <p:cNvSpPr>
            <a:spLocks noChangeArrowheads="1"/>
          </p:cNvSpPr>
          <p:nvPr/>
        </p:nvSpPr>
        <p:spPr bwMode="auto">
          <a:xfrm>
            <a:off x="2714625" y="1198563"/>
            <a:ext cx="687388" cy="23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Not Pass</a:t>
            </a:r>
          </a:p>
        </p:txBody>
      </p:sp>
      <p:cxnSp>
        <p:nvCxnSpPr>
          <p:cNvPr id="253" name="Straight Arrow Connector 252"/>
          <p:cNvCxnSpPr/>
          <p:nvPr/>
        </p:nvCxnSpPr>
        <p:spPr>
          <a:xfrm>
            <a:off x="2714625" y="1785938"/>
            <a:ext cx="1857375" cy="1587"/>
          </a:xfrm>
          <a:prstGeom prst="straightConnector1">
            <a:avLst/>
          </a:prstGeom>
          <a:ln w="19050" cmpd="dbl">
            <a:solidFill>
              <a:srgbClr val="0000FF"/>
            </a:solidFill>
            <a:prstDash val="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Oval 253"/>
          <p:cNvSpPr/>
          <p:nvPr/>
        </p:nvSpPr>
        <p:spPr>
          <a:xfrm>
            <a:off x="3286125" y="1643063"/>
            <a:ext cx="642938" cy="28575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 sz="800" dirty="0">
              <a:solidFill>
                <a:schemeClr val="tx1"/>
              </a:solidFill>
            </a:endParaRPr>
          </a:p>
        </p:txBody>
      </p:sp>
      <p:sp>
        <p:nvSpPr>
          <p:cNvPr id="258" name="Rectangle 257"/>
          <p:cNvSpPr/>
          <p:nvPr/>
        </p:nvSpPr>
        <p:spPr>
          <a:xfrm>
            <a:off x="3286125" y="1643063"/>
            <a:ext cx="642938" cy="285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30 days</a:t>
            </a:r>
            <a:endParaRPr lang="th-TH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163" name="Rectangle 33"/>
          <p:cNvSpPr>
            <a:spLocks noChangeArrowheads="1"/>
          </p:cNvSpPr>
          <p:nvPr/>
        </p:nvSpPr>
        <p:spPr bwMode="auto">
          <a:xfrm>
            <a:off x="3714750" y="2500313"/>
            <a:ext cx="341313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No</a:t>
            </a:r>
          </a:p>
        </p:txBody>
      </p:sp>
      <p:cxnSp>
        <p:nvCxnSpPr>
          <p:cNvPr id="288" name="Straight Arrow Connector 287"/>
          <p:cNvCxnSpPr>
            <a:stCxn id="5133" idx="2"/>
            <a:endCxn id="153" idx="0"/>
          </p:cNvCxnSpPr>
          <p:nvPr/>
        </p:nvCxnSpPr>
        <p:spPr>
          <a:xfrm rot="5400000">
            <a:off x="3467894" y="2639219"/>
            <a:ext cx="285750" cy="79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Down Arrow 65"/>
          <p:cNvSpPr/>
          <p:nvPr/>
        </p:nvSpPr>
        <p:spPr>
          <a:xfrm>
            <a:off x="2232025" y="5786438"/>
            <a:ext cx="196850" cy="42862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 sz="1800"/>
          </a:p>
        </p:txBody>
      </p:sp>
      <p:sp>
        <p:nvSpPr>
          <p:cNvPr id="5166" name="Slide Number Placeholder 4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64AAA33-2214-4FAA-B338-CFA47EFC403E}" type="slidenum">
              <a:rPr lang="en-US" smtClean="0"/>
              <a:pPr/>
              <a:t>54</a:t>
            </a:fld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9"/>
          <p:cNvSpPr>
            <a:spLocks noChangeArrowheads="1"/>
          </p:cNvSpPr>
          <p:nvPr/>
        </p:nvSpPr>
        <p:spPr bwMode="auto">
          <a:xfrm>
            <a:off x="142875" y="0"/>
            <a:ext cx="9001125" cy="433388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</p:spPr>
        <p:txBody>
          <a:bodyPr anchor="ctr" anchorCtr="1"/>
          <a:lstStyle/>
          <a:p>
            <a:pPr algn="ctr" eaLnBrk="0" hangingPunct="0">
              <a:lnSpc>
                <a:spcPct val="90000"/>
              </a:lnSpc>
              <a:spcBef>
                <a:spcPct val="20000"/>
              </a:spcBef>
            </a:pPr>
            <a:r>
              <a:rPr lang="en-US" b="1" dirty="0" smtClean="0">
                <a:solidFill>
                  <a:srgbClr val="0000FF"/>
                </a:solidFill>
              </a:rPr>
              <a:t>Appendix 3</a:t>
            </a:r>
            <a:r>
              <a:rPr lang="en-US" b="0" dirty="0" smtClean="0">
                <a:solidFill>
                  <a:srgbClr val="0000FF"/>
                </a:solidFill>
              </a:rPr>
              <a:t>: Monitoring Cross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rgbClr val="0000FF"/>
                </a:solidFill>
              </a:rPr>
              <a:t>default with other bank</a:t>
            </a:r>
            <a:endParaRPr lang="th-TH" b="0" dirty="0">
              <a:solidFill>
                <a:srgbClr val="0000FF"/>
              </a:solidFill>
            </a:endParaRPr>
          </a:p>
        </p:txBody>
      </p:sp>
      <p:sp>
        <p:nvSpPr>
          <p:cNvPr id="6147" name="AutoShape 10"/>
          <p:cNvSpPr>
            <a:spLocks noChangeArrowheads="1"/>
          </p:cNvSpPr>
          <p:nvPr/>
        </p:nvSpPr>
        <p:spPr bwMode="auto">
          <a:xfrm>
            <a:off x="1493838" y="2143125"/>
            <a:ext cx="1220787" cy="393700"/>
          </a:xfrm>
          <a:prstGeom prst="flowChartProcess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algn="ctr"/>
            <a:r>
              <a:rPr lang="en-US" sz="800">
                <a:solidFill>
                  <a:srgbClr val="0000FF"/>
                </a:solidFill>
              </a:rPr>
              <a:t>Contact and review  the customer  </a:t>
            </a:r>
          </a:p>
        </p:txBody>
      </p:sp>
      <p:sp>
        <p:nvSpPr>
          <p:cNvPr id="6148" name="Rectangle 23"/>
          <p:cNvSpPr>
            <a:spLocks noChangeArrowheads="1"/>
          </p:cNvSpPr>
          <p:nvPr/>
        </p:nvSpPr>
        <p:spPr bwMode="auto">
          <a:xfrm>
            <a:off x="142875" y="1428750"/>
            <a:ext cx="43497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RM</a:t>
            </a:r>
            <a:endParaRPr lang="th-TH" sz="1200">
              <a:solidFill>
                <a:srgbClr val="0000FF"/>
              </a:solidFill>
            </a:endParaRPr>
          </a:p>
        </p:txBody>
      </p:sp>
      <p:sp>
        <p:nvSpPr>
          <p:cNvPr id="6149" name="Rectangle 33"/>
          <p:cNvSpPr>
            <a:spLocks noChangeArrowheads="1"/>
          </p:cNvSpPr>
          <p:nvPr/>
        </p:nvSpPr>
        <p:spPr bwMode="auto">
          <a:xfrm>
            <a:off x="142875" y="4000500"/>
            <a:ext cx="17145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solidFill>
                  <a:srgbClr val="0000FF"/>
                </a:solidFill>
              </a:rPr>
              <a:t>CM / authority person</a:t>
            </a:r>
            <a:endParaRPr lang="th-TH" sz="1200">
              <a:solidFill>
                <a:srgbClr val="0000FF"/>
              </a:solidFill>
            </a:endParaRPr>
          </a:p>
        </p:txBody>
      </p:sp>
      <p:sp>
        <p:nvSpPr>
          <p:cNvPr id="6150" name="Line 43"/>
          <p:cNvSpPr>
            <a:spLocks noChangeShapeType="1"/>
          </p:cNvSpPr>
          <p:nvPr/>
        </p:nvSpPr>
        <p:spPr bwMode="auto">
          <a:xfrm>
            <a:off x="0" y="3714750"/>
            <a:ext cx="883920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sp>
        <p:nvSpPr>
          <p:cNvPr id="6151" name="Rectangle 23"/>
          <p:cNvSpPr>
            <a:spLocks noChangeArrowheads="1"/>
          </p:cNvSpPr>
          <p:nvPr/>
        </p:nvSpPr>
        <p:spPr bwMode="auto">
          <a:xfrm>
            <a:off x="142875" y="649288"/>
            <a:ext cx="4254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CM</a:t>
            </a:r>
            <a:endParaRPr lang="th-TH" sz="1200">
              <a:solidFill>
                <a:srgbClr val="0000FF"/>
              </a:solidFill>
            </a:endParaRPr>
          </a:p>
        </p:txBody>
      </p:sp>
      <p:sp>
        <p:nvSpPr>
          <p:cNvPr id="6152" name="Line 43"/>
          <p:cNvSpPr>
            <a:spLocks noChangeShapeType="1"/>
          </p:cNvSpPr>
          <p:nvPr/>
        </p:nvSpPr>
        <p:spPr bwMode="auto">
          <a:xfrm>
            <a:off x="0" y="1357313"/>
            <a:ext cx="883920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sp>
        <p:nvSpPr>
          <p:cNvPr id="6153" name="Rectangle 33"/>
          <p:cNvSpPr>
            <a:spLocks noChangeArrowheads="1"/>
          </p:cNvSpPr>
          <p:nvPr/>
        </p:nvSpPr>
        <p:spPr bwMode="auto">
          <a:xfrm>
            <a:off x="4143375" y="2143125"/>
            <a:ext cx="423863" cy="230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Yes </a:t>
            </a:r>
          </a:p>
        </p:txBody>
      </p:sp>
      <p:sp>
        <p:nvSpPr>
          <p:cNvPr id="6154" name="AutoShape 50"/>
          <p:cNvSpPr>
            <a:spLocks noChangeArrowheads="1"/>
          </p:cNvSpPr>
          <p:nvPr/>
        </p:nvSpPr>
        <p:spPr bwMode="auto">
          <a:xfrm>
            <a:off x="3071813" y="2071688"/>
            <a:ext cx="1057275" cy="538162"/>
          </a:xfrm>
          <a:prstGeom prst="flowChartDecision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th-TH" sz="1800"/>
          </a:p>
        </p:txBody>
      </p:sp>
      <p:sp>
        <p:nvSpPr>
          <p:cNvPr id="6155" name="AutoShape 10"/>
          <p:cNvSpPr>
            <a:spLocks noChangeArrowheads="1"/>
          </p:cNvSpPr>
          <p:nvPr/>
        </p:nvSpPr>
        <p:spPr bwMode="auto">
          <a:xfrm>
            <a:off x="3214688" y="2112963"/>
            <a:ext cx="838200" cy="458787"/>
          </a:xfrm>
          <a:prstGeom prst="flowChartProcess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rIns="0" anchor="ctr"/>
          <a:lstStyle/>
          <a:p>
            <a:pPr marL="95250" indent="-95250" algn="ctr"/>
            <a:r>
              <a:rPr lang="en-US" sz="800">
                <a:solidFill>
                  <a:srgbClr val="FF0000"/>
                </a:solidFill>
              </a:rPr>
              <a:t>Have Reason</a:t>
            </a:r>
          </a:p>
          <a:p>
            <a:pPr marL="95250" indent="-95250" algn="ctr"/>
            <a:r>
              <a:rPr lang="en-US" sz="800">
                <a:solidFill>
                  <a:srgbClr val="FF0000"/>
                </a:solidFill>
              </a:rPr>
              <a:t> of default </a:t>
            </a:r>
          </a:p>
        </p:txBody>
      </p:sp>
      <p:sp>
        <p:nvSpPr>
          <p:cNvPr id="6156" name="Line 43"/>
          <p:cNvSpPr>
            <a:spLocks noChangeShapeType="1"/>
          </p:cNvSpPr>
          <p:nvPr/>
        </p:nvSpPr>
        <p:spPr bwMode="auto">
          <a:xfrm>
            <a:off x="0" y="5072063"/>
            <a:ext cx="883920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cxnSp>
        <p:nvCxnSpPr>
          <p:cNvPr id="99" name="Straight Arrow Connector 98"/>
          <p:cNvCxnSpPr>
            <a:stCxn id="6147" idx="3"/>
            <a:endCxn id="6154" idx="1"/>
          </p:cNvCxnSpPr>
          <p:nvPr/>
        </p:nvCxnSpPr>
        <p:spPr>
          <a:xfrm>
            <a:off x="2714625" y="2339975"/>
            <a:ext cx="35718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6154" idx="3"/>
            <a:endCxn id="104" idx="1"/>
          </p:cNvCxnSpPr>
          <p:nvPr/>
        </p:nvCxnSpPr>
        <p:spPr>
          <a:xfrm>
            <a:off x="4129088" y="2339975"/>
            <a:ext cx="442912" cy="174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Flowchart: Terminator 103"/>
          <p:cNvSpPr/>
          <p:nvPr/>
        </p:nvSpPr>
        <p:spPr>
          <a:xfrm>
            <a:off x="4572000" y="2000250"/>
            <a:ext cx="1143000" cy="714375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800" dirty="0">
                <a:solidFill>
                  <a:srgbClr val="FFFFFF"/>
                </a:solidFill>
              </a:rPr>
              <a:t>Report and do CA to waive call default and  set the solution of default debt  </a:t>
            </a:r>
            <a:endParaRPr lang="th-TH" sz="800" dirty="0">
              <a:solidFill>
                <a:srgbClr val="FFFFFF"/>
              </a:solidFill>
            </a:endParaRPr>
          </a:p>
        </p:txBody>
      </p:sp>
      <p:cxnSp>
        <p:nvCxnSpPr>
          <p:cNvPr id="133" name="Elbow Connector 132"/>
          <p:cNvCxnSpPr>
            <a:endCxn id="6147" idx="0"/>
          </p:cNvCxnSpPr>
          <p:nvPr/>
        </p:nvCxnSpPr>
        <p:spPr>
          <a:xfrm rot="5400000">
            <a:off x="2282032" y="1039019"/>
            <a:ext cx="925512" cy="128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61" name="AutoShape 50"/>
          <p:cNvSpPr>
            <a:spLocks noChangeArrowheads="1"/>
          </p:cNvSpPr>
          <p:nvPr/>
        </p:nvSpPr>
        <p:spPr bwMode="auto">
          <a:xfrm>
            <a:off x="4572000" y="3857625"/>
            <a:ext cx="1143000" cy="642938"/>
          </a:xfrm>
          <a:prstGeom prst="flowChartDecision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th-TH" sz="800">
              <a:solidFill>
                <a:srgbClr val="FF0000"/>
              </a:solidFill>
            </a:endParaRPr>
          </a:p>
        </p:txBody>
      </p:sp>
      <p:sp>
        <p:nvSpPr>
          <p:cNvPr id="6162" name="AutoShape 10"/>
          <p:cNvSpPr>
            <a:spLocks noChangeArrowheads="1"/>
          </p:cNvSpPr>
          <p:nvPr/>
        </p:nvSpPr>
        <p:spPr bwMode="auto">
          <a:xfrm>
            <a:off x="4714875" y="3929063"/>
            <a:ext cx="838200" cy="458787"/>
          </a:xfrm>
          <a:prstGeom prst="flowChartProcess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rIns="0" anchor="ctr"/>
          <a:lstStyle/>
          <a:p>
            <a:pPr marL="95250" indent="-95250" algn="ctr"/>
            <a:r>
              <a:rPr lang="en-US" sz="800">
                <a:solidFill>
                  <a:srgbClr val="0000FF"/>
                </a:solidFill>
              </a:rPr>
              <a:t>Approval process </a:t>
            </a:r>
          </a:p>
        </p:txBody>
      </p:sp>
      <p:sp>
        <p:nvSpPr>
          <p:cNvPr id="174" name="Flowchart: Terminator 173"/>
          <p:cNvSpPr/>
          <p:nvPr/>
        </p:nvSpPr>
        <p:spPr>
          <a:xfrm>
            <a:off x="6286500" y="2500313"/>
            <a:ext cx="1143000" cy="714375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800" dirty="0">
                <a:solidFill>
                  <a:srgbClr val="FFFFFF"/>
                </a:solidFill>
              </a:rPr>
              <a:t>Send to credit documentation department  to do contract  </a:t>
            </a:r>
            <a:endParaRPr lang="th-TH" sz="800" dirty="0">
              <a:solidFill>
                <a:srgbClr val="FFFFFF"/>
              </a:solidFill>
            </a:endParaRPr>
          </a:p>
        </p:txBody>
      </p:sp>
      <p:cxnSp>
        <p:nvCxnSpPr>
          <p:cNvPr id="176" name="Shape 175"/>
          <p:cNvCxnSpPr>
            <a:stCxn id="6161" idx="3"/>
            <a:endCxn id="174" idx="2"/>
          </p:cNvCxnSpPr>
          <p:nvPr/>
        </p:nvCxnSpPr>
        <p:spPr>
          <a:xfrm flipV="1">
            <a:off x="5715000" y="3214688"/>
            <a:ext cx="1143000" cy="9652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>
            <a:stCxn id="104" idx="2"/>
            <a:endCxn id="6161" idx="0"/>
          </p:cNvCxnSpPr>
          <p:nvPr/>
        </p:nvCxnSpPr>
        <p:spPr>
          <a:xfrm rot="5400000">
            <a:off x="4572000" y="3286125"/>
            <a:ext cx="1144588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hape 181"/>
          <p:cNvCxnSpPr/>
          <p:nvPr/>
        </p:nvCxnSpPr>
        <p:spPr>
          <a:xfrm rot="16200000" flipH="1">
            <a:off x="3786188" y="3392487"/>
            <a:ext cx="571500" cy="930275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67" name="Rectangle 33"/>
          <p:cNvSpPr>
            <a:spLocks noChangeArrowheads="1"/>
          </p:cNvSpPr>
          <p:nvPr/>
        </p:nvSpPr>
        <p:spPr bwMode="auto">
          <a:xfrm>
            <a:off x="5715000" y="3929063"/>
            <a:ext cx="696913" cy="23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Approve </a:t>
            </a:r>
          </a:p>
        </p:txBody>
      </p:sp>
      <p:sp>
        <p:nvSpPr>
          <p:cNvPr id="6168" name="Line 43"/>
          <p:cNvSpPr>
            <a:spLocks noChangeShapeType="1"/>
          </p:cNvSpPr>
          <p:nvPr/>
        </p:nvSpPr>
        <p:spPr bwMode="auto">
          <a:xfrm>
            <a:off x="0" y="6500813"/>
            <a:ext cx="883920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sp>
        <p:nvSpPr>
          <p:cNvPr id="6169" name="Rectangle 23"/>
          <p:cNvSpPr>
            <a:spLocks noChangeArrowheads="1"/>
          </p:cNvSpPr>
          <p:nvPr/>
        </p:nvSpPr>
        <p:spPr bwMode="auto">
          <a:xfrm>
            <a:off x="136525" y="5367338"/>
            <a:ext cx="43497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RM</a:t>
            </a:r>
            <a:endParaRPr lang="th-TH" sz="1200">
              <a:solidFill>
                <a:srgbClr val="0000FF"/>
              </a:solidFill>
            </a:endParaRPr>
          </a:p>
        </p:txBody>
      </p:sp>
      <p:sp>
        <p:nvSpPr>
          <p:cNvPr id="243" name="Rounded Rectangle 242"/>
          <p:cNvSpPr/>
          <p:nvPr/>
        </p:nvSpPr>
        <p:spPr>
          <a:xfrm>
            <a:off x="1428750" y="5357813"/>
            <a:ext cx="1785938" cy="5715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800" dirty="0">
                <a:solidFill>
                  <a:schemeClr val="tx1"/>
                </a:solidFill>
              </a:rPr>
              <a:t>RM notices the customer to call money back  and Bank will hold w/c limit  within 7 days </a:t>
            </a:r>
            <a:endParaRPr lang="th-TH" sz="800" dirty="0">
              <a:solidFill>
                <a:schemeClr val="tx1"/>
              </a:solidFill>
            </a:endParaRPr>
          </a:p>
        </p:txBody>
      </p:sp>
      <p:cxnSp>
        <p:nvCxnSpPr>
          <p:cNvPr id="247" name="Elbow Connector 246"/>
          <p:cNvCxnSpPr>
            <a:stCxn id="6161" idx="2"/>
            <a:endCxn id="243" idx="0"/>
          </p:cNvCxnSpPr>
          <p:nvPr/>
        </p:nvCxnSpPr>
        <p:spPr>
          <a:xfrm rot="5400000">
            <a:off x="3304382" y="3518694"/>
            <a:ext cx="857250" cy="282098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72" name="Rectangle 33"/>
          <p:cNvSpPr>
            <a:spLocks noChangeArrowheads="1"/>
          </p:cNvSpPr>
          <p:nvPr/>
        </p:nvSpPr>
        <p:spPr bwMode="auto">
          <a:xfrm>
            <a:off x="2714625" y="1357313"/>
            <a:ext cx="612775" cy="230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Default</a:t>
            </a:r>
          </a:p>
        </p:txBody>
      </p:sp>
      <p:cxnSp>
        <p:nvCxnSpPr>
          <p:cNvPr id="253" name="Straight Arrow Connector 252"/>
          <p:cNvCxnSpPr/>
          <p:nvPr/>
        </p:nvCxnSpPr>
        <p:spPr>
          <a:xfrm>
            <a:off x="2714625" y="1928813"/>
            <a:ext cx="1857375" cy="1587"/>
          </a:xfrm>
          <a:prstGeom prst="straightConnector1">
            <a:avLst/>
          </a:prstGeom>
          <a:ln w="19050" cmpd="dbl">
            <a:solidFill>
              <a:srgbClr val="0000FF"/>
            </a:solidFill>
            <a:prstDash val="dash"/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Oval 253"/>
          <p:cNvSpPr/>
          <p:nvPr/>
        </p:nvSpPr>
        <p:spPr>
          <a:xfrm>
            <a:off x="3286125" y="1785938"/>
            <a:ext cx="642938" cy="28575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 sz="800" dirty="0">
              <a:solidFill>
                <a:schemeClr val="tx1"/>
              </a:solidFill>
            </a:endParaRPr>
          </a:p>
        </p:txBody>
      </p:sp>
      <p:sp>
        <p:nvSpPr>
          <p:cNvPr id="258" name="Rectangle 257"/>
          <p:cNvSpPr/>
          <p:nvPr/>
        </p:nvSpPr>
        <p:spPr>
          <a:xfrm>
            <a:off x="3286125" y="1785938"/>
            <a:ext cx="642938" cy="285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800" dirty="0">
                <a:solidFill>
                  <a:schemeClr val="tx1"/>
                </a:solidFill>
                <a:latin typeface="+mj-lt"/>
              </a:rPr>
              <a:t>30 days</a:t>
            </a:r>
            <a:endParaRPr lang="th-TH" sz="8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176" name="Rectangle 33"/>
          <p:cNvSpPr>
            <a:spLocks noChangeArrowheads="1"/>
          </p:cNvSpPr>
          <p:nvPr/>
        </p:nvSpPr>
        <p:spPr bwMode="auto">
          <a:xfrm>
            <a:off x="3714750" y="2643188"/>
            <a:ext cx="341313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No</a:t>
            </a:r>
          </a:p>
        </p:txBody>
      </p:sp>
      <p:cxnSp>
        <p:nvCxnSpPr>
          <p:cNvPr id="288" name="Straight Arrow Connector 287"/>
          <p:cNvCxnSpPr>
            <a:stCxn id="6154" idx="2"/>
          </p:cNvCxnSpPr>
          <p:nvPr/>
        </p:nvCxnSpPr>
        <p:spPr>
          <a:xfrm rot="16200000" flipH="1">
            <a:off x="3444081" y="2766219"/>
            <a:ext cx="319088" cy="63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Down Arrow 65"/>
          <p:cNvSpPr/>
          <p:nvPr/>
        </p:nvSpPr>
        <p:spPr>
          <a:xfrm>
            <a:off x="2232025" y="5929313"/>
            <a:ext cx="196850" cy="42862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th-TH" sz="1800"/>
          </a:p>
        </p:txBody>
      </p:sp>
      <p:sp>
        <p:nvSpPr>
          <p:cNvPr id="47" name="Flowchart: Terminator 46"/>
          <p:cNvSpPr/>
          <p:nvPr/>
        </p:nvSpPr>
        <p:spPr>
          <a:xfrm>
            <a:off x="1071563" y="714375"/>
            <a:ext cx="676275" cy="290513"/>
          </a:xfrm>
          <a:prstGeom prst="flowChartTerminator">
            <a:avLst/>
          </a:prstGeom>
          <a:solidFill>
            <a:srgbClr val="92D050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1200" dirty="0">
                <a:solidFill>
                  <a:srgbClr val="FFFFFF"/>
                </a:solidFill>
              </a:rPr>
              <a:t>Start</a:t>
            </a:r>
            <a:endParaRPr lang="th-TH" sz="1200" dirty="0">
              <a:solidFill>
                <a:srgbClr val="FFFFFF"/>
              </a:solidFill>
            </a:endParaRPr>
          </a:p>
        </p:txBody>
      </p:sp>
      <p:sp>
        <p:nvSpPr>
          <p:cNvPr id="6180" name="AutoShape 50"/>
          <p:cNvSpPr>
            <a:spLocks noChangeArrowheads="1"/>
          </p:cNvSpPr>
          <p:nvPr/>
        </p:nvSpPr>
        <p:spPr bwMode="auto">
          <a:xfrm>
            <a:off x="2500313" y="500063"/>
            <a:ext cx="1785937" cy="785812"/>
          </a:xfrm>
          <a:prstGeom prst="flowChartDecision">
            <a:avLst/>
          </a:prstGeom>
          <a:solidFill>
            <a:srgbClr val="FFFF99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th-TH" sz="800">
              <a:solidFill>
                <a:srgbClr val="FF0000"/>
              </a:solidFill>
            </a:endParaRPr>
          </a:p>
        </p:txBody>
      </p:sp>
      <p:sp>
        <p:nvSpPr>
          <p:cNvPr id="6181" name="Rectangle 33"/>
          <p:cNvSpPr>
            <a:spLocks noChangeArrowheads="1"/>
          </p:cNvSpPr>
          <p:nvPr/>
        </p:nvSpPr>
        <p:spPr bwMode="auto">
          <a:xfrm>
            <a:off x="4338638" y="642938"/>
            <a:ext cx="893762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000">
                <a:solidFill>
                  <a:srgbClr val="0000FF"/>
                </a:solidFill>
              </a:rPr>
              <a:t>No default </a:t>
            </a:r>
          </a:p>
        </p:txBody>
      </p:sp>
      <p:sp>
        <p:nvSpPr>
          <p:cNvPr id="50" name="Flowchart: Terminator 49"/>
          <p:cNvSpPr/>
          <p:nvPr/>
        </p:nvSpPr>
        <p:spPr>
          <a:xfrm>
            <a:off x="5286375" y="714375"/>
            <a:ext cx="1000125" cy="255588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1200" dirty="0">
                <a:solidFill>
                  <a:srgbClr val="FFFFFF"/>
                </a:solidFill>
              </a:rPr>
              <a:t>No action </a:t>
            </a:r>
            <a:endParaRPr lang="th-TH" sz="1200" dirty="0">
              <a:solidFill>
                <a:srgbClr val="FFFFFF"/>
              </a:solidFill>
            </a:endParaRPr>
          </a:p>
        </p:txBody>
      </p:sp>
      <p:cxnSp>
        <p:nvCxnSpPr>
          <p:cNvPr id="6183" name="AutoShape 24"/>
          <p:cNvCxnSpPr>
            <a:cxnSpLocks noChangeShapeType="1"/>
            <a:endCxn id="50" idx="1"/>
          </p:cNvCxnSpPr>
          <p:nvPr/>
        </p:nvCxnSpPr>
        <p:spPr bwMode="auto">
          <a:xfrm flipV="1">
            <a:off x="4286250" y="841375"/>
            <a:ext cx="1000125" cy="1587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6184" name="AutoShape 10"/>
          <p:cNvSpPr>
            <a:spLocks noChangeArrowheads="1"/>
          </p:cNvSpPr>
          <p:nvPr/>
        </p:nvSpPr>
        <p:spPr bwMode="auto">
          <a:xfrm>
            <a:off x="2786063" y="500063"/>
            <a:ext cx="1214437" cy="714375"/>
          </a:xfrm>
          <a:prstGeom prst="flowChartProcess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rIns="0" anchor="ctr"/>
          <a:lstStyle/>
          <a:p>
            <a:pPr algn="ctr"/>
            <a:r>
              <a:rPr lang="en-US" sz="800">
                <a:solidFill>
                  <a:srgbClr val="FF0000"/>
                </a:solidFill>
              </a:rPr>
              <a:t>Check Black list </a:t>
            </a:r>
          </a:p>
          <a:p>
            <a:pPr algn="ctr"/>
            <a:r>
              <a:rPr lang="en-US" sz="800">
                <a:solidFill>
                  <a:srgbClr val="FF0000"/>
                </a:solidFill>
              </a:rPr>
              <a:t>NCB result  </a:t>
            </a:r>
          </a:p>
          <a:p>
            <a:pPr algn="ctr"/>
            <a:r>
              <a:rPr lang="en-US" sz="800">
                <a:solidFill>
                  <a:srgbClr val="FF0000"/>
                </a:solidFill>
              </a:rPr>
              <a:t>(every 3 months)  </a:t>
            </a:r>
          </a:p>
        </p:txBody>
      </p:sp>
      <p:cxnSp>
        <p:nvCxnSpPr>
          <p:cNvPr id="6185" name="AutoShape 24"/>
          <p:cNvCxnSpPr>
            <a:cxnSpLocks noChangeShapeType="1"/>
          </p:cNvCxnSpPr>
          <p:nvPr/>
        </p:nvCxnSpPr>
        <p:spPr bwMode="auto">
          <a:xfrm>
            <a:off x="1785938" y="857250"/>
            <a:ext cx="714375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59" name="Flowchart: Terminator 58"/>
          <p:cNvSpPr/>
          <p:nvPr/>
        </p:nvSpPr>
        <p:spPr>
          <a:xfrm>
            <a:off x="2786063" y="2928938"/>
            <a:ext cx="1643062" cy="642937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800" dirty="0">
                <a:solidFill>
                  <a:srgbClr val="FFFFFF"/>
                </a:solidFill>
              </a:rPr>
              <a:t>Do CA  to </a:t>
            </a:r>
          </a:p>
          <a:p>
            <a:pPr>
              <a:buFontTx/>
              <a:buChar char="-"/>
              <a:defRPr/>
            </a:pPr>
            <a:r>
              <a:rPr lang="en-US" sz="800" dirty="0">
                <a:solidFill>
                  <a:srgbClr val="FFFFFF"/>
                </a:solidFill>
              </a:rPr>
              <a:t>  allow to utilize credit and/or </a:t>
            </a:r>
          </a:p>
          <a:p>
            <a:pPr>
              <a:buFontTx/>
              <a:buChar char="-"/>
              <a:defRPr/>
            </a:pPr>
            <a:r>
              <a:rPr lang="en-US" sz="800" dirty="0">
                <a:solidFill>
                  <a:srgbClr val="FFFFFF"/>
                </a:solidFill>
              </a:rPr>
              <a:t>  additional collateral  and/or </a:t>
            </a:r>
          </a:p>
          <a:p>
            <a:pPr>
              <a:buFontTx/>
              <a:buChar char="-"/>
              <a:defRPr/>
            </a:pPr>
            <a:r>
              <a:rPr lang="en-US" sz="800" dirty="0">
                <a:solidFill>
                  <a:srgbClr val="FFFFFF"/>
                </a:solidFill>
              </a:rPr>
              <a:t>  decrease  credit limit </a:t>
            </a:r>
            <a:endParaRPr lang="th-TH" sz="800" dirty="0">
              <a:solidFill>
                <a:srgbClr val="FFFFFF"/>
              </a:solidFill>
            </a:endParaRPr>
          </a:p>
        </p:txBody>
      </p:sp>
      <p:sp>
        <p:nvSpPr>
          <p:cNvPr id="6187" name="Rectangle 33"/>
          <p:cNvSpPr>
            <a:spLocks noChangeArrowheads="1"/>
          </p:cNvSpPr>
          <p:nvPr/>
        </p:nvSpPr>
        <p:spPr bwMode="auto">
          <a:xfrm>
            <a:off x="2428875" y="4429125"/>
            <a:ext cx="2678113" cy="554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>
                <a:solidFill>
                  <a:srgbClr val="FF0000"/>
                </a:solidFill>
              </a:rPr>
              <a:t>Reject </a:t>
            </a:r>
          </a:p>
          <a:p>
            <a:pPr>
              <a:buFont typeface="Arial" pitchFamily="34" charset="0"/>
              <a:buChar char="•"/>
            </a:pPr>
            <a:r>
              <a:rPr lang="en-US" sz="1000">
                <a:solidFill>
                  <a:srgbClr val="FF0000"/>
                </a:solidFill>
              </a:rPr>
              <a:t> Call money back and hold O/D limit   </a:t>
            </a:r>
          </a:p>
          <a:p>
            <a:pPr>
              <a:buFont typeface="Arial" pitchFamily="34" charset="0"/>
              <a:buChar char="•"/>
            </a:pPr>
            <a:r>
              <a:rPr lang="en-US" sz="1000">
                <a:solidFill>
                  <a:srgbClr val="FF0000"/>
                </a:solidFill>
              </a:rPr>
              <a:t> Transfer the account to DD</a:t>
            </a:r>
          </a:p>
        </p:txBody>
      </p:sp>
      <p:sp>
        <p:nvSpPr>
          <p:cNvPr id="6188" name="Slide Number Placeholder 4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7692852-D350-4355-BF7B-0F7CB34C6079}" type="slidenum">
              <a:rPr lang="en-US" smtClean="0"/>
              <a:pPr/>
              <a:t>55</a:t>
            </a:fld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33"/>
          <p:cNvSpPr>
            <a:spLocks noChangeArrowheads="1"/>
          </p:cNvSpPr>
          <p:nvPr/>
        </p:nvSpPr>
        <p:spPr bwMode="auto">
          <a:xfrm>
            <a:off x="20638" y="2012950"/>
            <a:ext cx="155098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Dept department </a:t>
            </a:r>
          </a:p>
          <a:p>
            <a:pPr algn="ctr"/>
            <a:r>
              <a:rPr lang="en-US" sz="1200">
                <a:solidFill>
                  <a:srgbClr val="0000FF"/>
                </a:solidFill>
              </a:rPr>
              <a:t>(DD)</a:t>
            </a:r>
            <a:endParaRPr lang="th-TH" sz="1200">
              <a:solidFill>
                <a:srgbClr val="0000FF"/>
              </a:solidFill>
            </a:endParaRPr>
          </a:p>
        </p:txBody>
      </p:sp>
      <p:sp>
        <p:nvSpPr>
          <p:cNvPr id="7171" name="AutoShape 10"/>
          <p:cNvSpPr>
            <a:spLocks noChangeArrowheads="1"/>
          </p:cNvSpPr>
          <p:nvPr/>
        </p:nvSpPr>
        <p:spPr bwMode="auto">
          <a:xfrm>
            <a:off x="1506538" y="1593850"/>
            <a:ext cx="1220787" cy="850900"/>
          </a:xfrm>
          <a:prstGeom prst="flowChartProcess">
            <a:avLst/>
          </a:prstGeom>
          <a:solidFill>
            <a:srgbClr val="99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rIns="0" anchor="ctr"/>
          <a:lstStyle/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Issue notice to customer </a:t>
            </a:r>
            <a:endParaRPr lang="th-TH" sz="800" b="0">
              <a:solidFill>
                <a:srgbClr val="0000FF"/>
              </a:solidFill>
            </a:endParaRPr>
          </a:p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Change </a:t>
            </a:r>
            <a:r>
              <a:rPr lang="th-TH" sz="800" b="0">
                <a:solidFill>
                  <a:srgbClr val="0000FF"/>
                </a:solidFill>
              </a:rPr>
              <a:t> </a:t>
            </a:r>
            <a:r>
              <a:rPr lang="en-US" sz="800" b="0">
                <a:solidFill>
                  <a:srgbClr val="0000FF"/>
                </a:solidFill>
              </a:rPr>
              <a:t>Main Dept </a:t>
            </a:r>
            <a:r>
              <a:rPr lang="th-TH" sz="800" b="0">
                <a:solidFill>
                  <a:srgbClr val="0000FF"/>
                </a:solidFill>
              </a:rPr>
              <a:t> </a:t>
            </a:r>
            <a:r>
              <a:rPr lang="en-US" sz="800" b="0">
                <a:solidFill>
                  <a:srgbClr val="0000FF"/>
                </a:solidFill>
              </a:rPr>
              <a:t>to 8700 (incase the system</a:t>
            </a:r>
            <a:r>
              <a:rPr lang="th-TH" sz="800" b="0">
                <a:solidFill>
                  <a:srgbClr val="0000FF"/>
                </a:solidFill>
              </a:rPr>
              <a:t> </a:t>
            </a:r>
            <a:r>
              <a:rPr lang="en-US" sz="800" b="0">
                <a:solidFill>
                  <a:srgbClr val="0000FF"/>
                </a:solidFill>
              </a:rPr>
              <a:t>unauto Change)</a:t>
            </a:r>
          </a:p>
        </p:txBody>
      </p:sp>
      <p:sp>
        <p:nvSpPr>
          <p:cNvPr id="7172" name="Rectangle 33"/>
          <p:cNvSpPr>
            <a:spLocks noChangeArrowheads="1"/>
          </p:cNvSpPr>
          <p:nvPr/>
        </p:nvSpPr>
        <p:spPr bwMode="auto">
          <a:xfrm>
            <a:off x="-71438" y="3138488"/>
            <a:ext cx="1136651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Legal </a:t>
            </a:r>
          </a:p>
          <a:p>
            <a:pPr algn="ctr"/>
            <a:r>
              <a:rPr lang="en-US" sz="1200">
                <a:solidFill>
                  <a:srgbClr val="0000FF"/>
                </a:solidFill>
              </a:rPr>
              <a:t>department </a:t>
            </a:r>
          </a:p>
        </p:txBody>
      </p:sp>
      <p:sp>
        <p:nvSpPr>
          <p:cNvPr id="7173" name="AutoShape 10"/>
          <p:cNvSpPr>
            <a:spLocks noChangeArrowheads="1"/>
          </p:cNvSpPr>
          <p:nvPr/>
        </p:nvSpPr>
        <p:spPr bwMode="auto">
          <a:xfrm>
            <a:off x="1000125" y="3214688"/>
            <a:ext cx="1027113" cy="428625"/>
          </a:xfrm>
          <a:prstGeom prst="flowChartProcess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Filing a court case </a:t>
            </a:r>
          </a:p>
        </p:txBody>
      </p:sp>
      <p:sp>
        <p:nvSpPr>
          <p:cNvPr id="7174" name="AutoShape 10"/>
          <p:cNvSpPr>
            <a:spLocks noChangeArrowheads="1"/>
          </p:cNvSpPr>
          <p:nvPr/>
        </p:nvSpPr>
        <p:spPr bwMode="auto">
          <a:xfrm>
            <a:off x="2301875" y="3071813"/>
            <a:ext cx="1490663" cy="714375"/>
          </a:xfrm>
          <a:prstGeom prst="flowChartProcess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The case accepted by the court </a:t>
            </a:r>
            <a:endParaRPr lang="th-TH" sz="800" b="0">
              <a:solidFill>
                <a:srgbClr val="0000FF"/>
              </a:solidFill>
            </a:endParaRPr>
          </a:p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 Record the expense of document copy in FMS (GL code  x-xx-xxx-xx-xx</a:t>
            </a:r>
          </a:p>
        </p:txBody>
      </p:sp>
      <p:cxnSp>
        <p:nvCxnSpPr>
          <p:cNvPr id="7175" name="AutoShape 24"/>
          <p:cNvCxnSpPr>
            <a:cxnSpLocks noChangeShapeType="1"/>
            <a:stCxn id="7173" idx="3"/>
            <a:endCxn id="7174" idx="1"/>
          </p:cNvCxnSpPr>
          <p:nvPr/>
        </p:nvCxnSpPr>
        <p:spPr bwMode="auto">
          <a:xfrm>
            <a:off x="2027238" y="3429000"/>
            <a:ext cx="274637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7176" name="Rectangle 33"/>
          <p:cNvSpPr>
            <a:spLocks noChangeArrowheads="1"/>
          </p:cNvSpPr>
          <p:nvPr/>
        </p:nvSpPr>
        <p:spPr bwMode="auto">
          <a:xfrm>
            <a:off x="3570288" y="2228850"/>
            <a:ext cx="287337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000" rIns="18000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Yes</a:t>
            </a:r>
          </a:p>
        </p:txBody>
      </p:sp>
      <p:sp>
        <p:nvSpPr>
          <p:cNvPr id="7177" name="Rectangle 33"/>
          <p:cNvSpPr>
            <a:spLocks noChangeArrowheads="1"/>
          </p:cNvSpPr>
          <p:nvPr/>
        </p:nvSpPr>
        <p:spPr bwMode="auto">
          <a:xfrm>
            <a:off x="4092575" y="1819275"/>
            <a:ext cx="341313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No</a:t>
            </a:r>
          </a:p>
        </p:txBody>
      </p:sp>
      <p:cxnSp>
        <p:nvCxnSpPr>
          <p:cNvPr id="7178" name="Elbow Connector 122"/>
          <p:cNvCxnSpPr>
            <a:cxnSpLocks noChangeShapeType="1"/>
            <a:stCxn id="7171" idx="3"/>
            <a:endCxn id="7182" idx="1"/>
          </p:cNvCxnSpPr>
          <p:nvPr/>
        </p:nvCxnSpPr>
        <p:spPr bwMode="auto">
          <a:xfrm>
            <a:off x="2727325" y="2019300"/>
            <a:ext cx="227013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7179" name="AutoShape 24"/>
          <p:cNvCxnSpPr>
            <a:cxnSpLocks noChangeShapeType="1"/>
            <a:stCxn id="7174" idx="3"/>
            <a:endCxn id="7212" idx="1"/>
          </p:cNvCxnSpPr>
          <p:nvPr/>
        </p:nvCxnSpPr>
        <p:spPr bwMode="auto">
          <a:xfrm flipV="1">
            <a:off x="3792538" y="3429000"/>
            <a:ext cx="27940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7180" name="Line 43"/>
          <p:cNvSpPr>
            <a:spLocks noChangeShapeType="1"/>
          </p:cNvSpPr>
          <p:nvPr/>
        </p:nvSpPr>
        <p:spPr bwMode="auto">
          <a:xfrm>
            <a:off x="180975" y="3802063"/>
            <a:ext cx="5400675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sp>
        <p:nvSpPr>
          <p:cNvPr id="7181" name="Rectangle 33"/>
          <p:cNvSpPr>
            <a:spLocks noChangeArrowheads="1"/>
          </p:cNvSpPr>
          <p:nvPr/>
        </p:nvSpPr>
        <p:spPr bwMode="auto">
          <a:xfrm>
            <a:off x="28575" y="4711700"/>
            <a:ext cx="604838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SBCG</a:t>
            </a:r>
          </a:p>
        </p:txBody>
      </p:sp>
      <p:sp>
        <p:nvSpPr>
          <p:cNvPr id="7182" name="AutoShape 51"/>
          <p:cNvSpPr>
            <a:spLocks noChangeArrowheads="1"/>
          </p:cNvSpPr>
          <p:nvPr/>
        </p:nvSpPr>
        <p:spPr bwMode="auto">
          <a:xfrm>
            <a:off x="2954338" y="1766888"/>
            <a:ext cx="1220787" cy="503237"/>
          </a:xfrm>
          <a:prstGeom prst="flowChartDecision">
            <a:avLst/>
          </a:prstGeom>
          <a:solidFill>
            <a:srgbClr val="99FFCC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/>
            <a:endParaRPr lang="th-TH" sz="1800"/>
          </a:p>
        </p:txBody>
      </p:sp>
      <p:sp>
        <p:nvSpPr>
          <p:cNvPr id="7183" name="AutoShape 10"/>
          <p:cNvSpPr>
            <a:spLocks noChangeArrowheads="1"/>
          </p:cNvSpPr>
          <p:nvPr/>
        </p:nvSpPr>
        <p:spPr bwMode="auto">
          <a:xfrm>
            <a:off x="1758950" y="5292725"/>
            <a:ext cx="1223963" cy="493713"/>
          </a:xfrm>
          <a:prstGeom prst="flowChartProcess">
            <a:avLst/>
          </a:prstGeom>
          <a:solidFill>
            <a:srgbClr val="FF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Check all documents which receive from BAY</a:t>
            </a:r>
          </a:p>
        </p:txBody>
      </p:sp>
      <p:sp>
        <p:nvSpPr>
          <p:cNvPr id="7184" name="AutoShape 10"/>
          <p:cNvSpPr>
            <a:spLocks noChangeArrowheads="1"/>
          </p:cNvSpPr>
          <p:nvPr/>
        </p:nvSpPr>
        <p:spPr bwMode="auto">
          <a:xfrm>
            <a:off x="4572000" y="5286375"/>
            <a:ext cx="1014413" cy="428625"/>
          </a:xfrm>
          <a:prstGeom prst="flowChartProcess">
            <a:avLst/>
          </a:prstGeom>
          <a:solidFill>
            <a:srgbClr val="FF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algn="ctr"/>
            <a:r>
              <a:rPr lang="en-US" sz="800" b="0">
                <a:solidFill>
                  <a:srgbClr val="0000FF"/>
                </a:solidFill>
              </a:rPr>
              <a:t>Inform to BAY for received money within 30 days </a:t>
            </a:r>
          </a:p>
        </p:txBody>
      </p:sp>
      <p:cxnSp>
        <p:nvCxnSpPr>
          <p:cNvPr id="7185" name="AutoShape 24"/>
          <p:cNvCxnSpPr>
            <a:cxnSpLocks noChangeShapeType="1"/>
            <a:stCxn id="7189" idx="3"/>
            <a:endCxn id="7184" idx="1"/>
          </p:cNvCxnSpPr>
          <p:nvPr/>
        </p:nvCxnSpPr>
        <p:spPr bwMode="auto">
          <a:xfrm flipV="1">
            <a:off x="4121150" y="5500688"/>
            <a:ext cx="450850" cy="2222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7186" name="Rectangle 33"/>
          <p:cNvSpPr>
            <a:spLocks noChangeArrowheads="1"/>
          </p:cNvSpPr>
          <p:nvPr/>
        </p:nvSpPr>
        <p:spPr bwMode="auto">
          <a:xfrm>
            <a:off x="4094163" y="5237163"/>
            <a:ext cx="4318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8000" rIns="18000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Yes</a:t>
            </a:r>
          </a:p>
        </p:txBody>
      </p:sp>
      <p:sp>
        <p:nvSpPr>
          <p:cNvPr id="7187" name="Rectangle 33"/>
          <p:cNvSpPr>
            <a:spLocks noChangeArrowheads="1"/>
          </p:cNvSpPr>
          <p:nvPr/>
        </p:nvSpPr>
        <p:spPr bwMode="auto">
          <a:xfrm>
            <a:off x="3619500" y="4941888"/>
            <a:ext cx="341313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900">
                <a:solidFill>
                  <a:srgbClr val="0000FF"/>
                </a:solidFill>
              </a:rPr>
              <a:t>No</a:t>
            </a:r>
          </a:p>
        </p:txBody>
      </p:sp>
      <p:cxnSp>
        <p:nvCxnSpPr>
          <p:cNvPr id="7188" name="Elbow Connector 122"/>
          <p:cNvCxnSpPr>
            <a:cxnSpLocks noChangeShapeType="1"/>
            <a:stCxn id="7183" idx="3"/>
            <a:endCxn id="7189" idx="1"/>
          </p:cNvCxnSpPr>
          <p:nvPr/>
        </p:nvCxnSpPr>
        <p:spPr bwMode="auto">
          <a:xfrm flipV="1">
            <a:off x="2982913" y="5522913"/>
            <a:ext cx="195262" cy="17462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7189" name="AutoShape 70"/>
          <p:cNvSpPr>
            <a:spLocks noChangeArrowheads="1"/>
          </p:cNvSpPr>
          <p:nvPr/>
        </p:nvSpPr>
        <p:spPr bwMode="auto">
          <a:xfrm>
            <a:off x="3178175" y="5259388"/>
            <a:ext cx="942975" cy="527050"/>
          </a:xfrm>
          <a:prstGeom prst="flowChartDecision">
            <a:avLst/>
          </a:prstGeom>
          <a:solidFill>
            <a:srgbClr val="FFCCFF"/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th-TH" sz="1800"/>
          </a:p>
        </p:txBody>
      </p:sp>
      <p:sp>
        <p:nvSpPr>
          <p:cNvPr id="7190" name="AutoShape 10"/>
          <p:cNvSpPr>
            <a:spLocks noChangeArrowheads="1"/>
          </p:cNvSpPr>
          <p:nvPr/>
        </p:nvSpPr>
        <p:spPr bwMode="auto">
          <a:xfrm>
            <a:off x="1758950" y="4572000"/>
            <a:ext cx="1225550" cy="642938"/>
          </a:xfrm>
          <a:prstGeom prst="flowChartProcess">
            <a:avLst/>
          </a:prstGeom>
          <a:solidFill>
            <a:srgbClr val="99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algn="ctr"/>
            <a:r>
              <a:rPr lang="en-US" sz="800" b="0">
                <a:solidFill>
                  <a:srgbClr val="0000FF"/>
                </a:solidFill>
              </a:rPr>
              <a:t>SBCG coordinate with SME portfolio team / in case of document revision or request more document</a:t>
            </a:r>
          </a:p>
        </p:txBody>
      </p:sp>
      <p:cxnSp>
        <p:nvCxnSpPr>
          <p:cNvPr id="7191" name="AutoShape 74"/>
          <p:cNvCxnSpPr>
            <a:cxnSpLocks noChangeShapeType="1"/>
            <a:stCxn id="7189" idx="0"/>
          </p:cNvCxnSpPr>
          <p:nvPr/>
        </p:nvCxnSpPr>
        <p:spPr bwMode="auto">
          <a:xfrm rot="16200000" flipV="1">
            <a:off x="3205163" y="4814887"/>
            <a:ext cx="223838" cy="665163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</p:spPr>
      </p:cxnSp>
      <p:cxnSp>
        <p:nvCxnSpPr>
          <p:cNvPr id="7192" name="AutoShape 75"/>
          <p:cNvCxnSpPr>
            <a:cxnSpLocks noChangeShapeType="1"/>
            <a:endCxn id="7183" idx="0"/>
          </p:cNvCxnSpPr>
          <p:nvPr/>
        </p:nvCxnSpPr>
        <p:spPr bwMode="auto">
          <a:xfrm rot="16200000" flipV="1">
            <a:off x="2365375" y="5299075"/>
            <a:ext cx="1270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7193" name="Rectangle 33"/>
          <p:cNvSpPr>
            <a:spLocks noChangeArrowheads="1"/>
          </p:cNvSpPr>
          <p:nvPr/>
        </p:nvSpPr>
        <p:spPr bwMode="auto">
          <a:xfrm>
            <a:off x="0" y="5949950"/>
            <a:ext cx="889317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9625" indent="-809625"/>
            <a:r>
              <a:rPr lang="en-US" sz="1000" u="sng">
                <a:solidFill>
                  <a:srgbClr val="0000FF"/>
                </a:solidFill>
              </a:rPr>
              <a:t>Monitoring :</a:t>
            </a:r>
            <a:r>
              <a:rPr lang="th-TH" sz="1000" u="sng">
                <a:solidFill>
                  <a:srgbClr val="0000FF"/>
                </a:solidFill>
              </a:rPr>
              <a:t> </a:t>
            </a:r>
            <a:r>
              <a:rPr lang="en-US" sz="1000" u="sng">
                <a:solidFill>
                  <a:srgbClr val="0000FF"/>
                </a:solidFill>
              </a:rPr>
              <a:t>This process is the same of default 3x process which may be change with suitable work process. </a:t>
            </a:r>
            <a:endParaRPr lang="th-TH" sz="900" b="0">
              <a:solidFill>
                <a:srgbClr val="0000FF"/>
              </a:solidFill>
            </a:endParaRPr>
          </a:p>
        </p:txBody>
      </p:sp>
      <p:sp>
        <p:nvSpPr>
          <p:cNvPr id="7194" name="AutoShape 10"/>
          <p:cNvSpPr>
            <a:spLocks noChangeArrowheads="1"/>
          </p:cNvSpPr>
          <p:nvPr/>
        </p:nvSpPr>
        <p:spPr bwMode="auto">
          <a:xfrm>
            <a:off x="3109913" y="1809750"/>
            <a:ext cx="838200" cy="457200"/>
          </a:xfrm>
          <a:prstGeom prst="flowChartProcess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rIns="0" anchor="ctr"/>
          <a:lstStyle/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The customer paid off  </a:t>
            </a:r>
          </a:p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all debt </a:t>
            </a:r>
          </a:p>
        </p:txBody>
      </p:sp>
      <p:sp>
        <p:nvSpPr>
          <p:cNvPr id="7195" name="AutoShape 10"/>
          <p:cNvSpPr>
            <a:spLocks noChangeArrowheads="1"/>
          </p:cNvSpPr>
          <p:nvPr/>
        </p:nvSpPr>
        <p:spPr bwMode="auto">
          <a:xfrm>
            <a:off x="3221038" y="5418138"/>
            <a:ext cx="838200" cy="225425"/>
          </a:xfrm>
          <a:prstGeom prst="flowChartProcess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rIns="0" anchor="ctr"/>
          <a:lstStyle/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Documents correct </a:t>
            </a:r>
          </a:p>
        </p:txBody>
      </p:sp>
      <p:sp>
        <p:nvSpPr>
          <p:cNvPr id="7196" name="Line 43"/>
          <p:cNvSpPr>
            <a:spLocks noChangeShapeType="1"/>
          </p:cNvSpPr>
          <p:nvPr/>
        </p:nvSpPr>
        <p:spPr bwMode="auto">
          <a:xfrm>
            <a:off x="107950" y="2947988"/>
            <a:ext cx="5472113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sp>
        <p:nvSpPr>
          <p:cNvPr id="7197" name="Rectangle 33"/>
          <p:cNvSpPr>
            <a:spLocks noChangeArrowheads="1"/>
          </p:cNvSpPr>
          <p:nvPr/>
        </p:nvSpPr>
        <p:spPr bwMode="auto">
          <a:xfrm>
            <a:off x="34925" y="3900488"/>
            <a:ext cx="8461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rgbClr val="0000FF"/>
                </a:solidFill>
              </a:rPr>
              <a:t>SME</a:t>
            </a:r>
          </a:p>
          <a:p>
            <a:pPr algn="ctr"/>
            <a:r>
              <a:rPr lang="en-US" sz="1200">
                <a:solidFill>
                  <a:srgbClr val="0000FF"/>
                </a:solidFill>
              </a:rPr>
              <a:t>Portfolio</a:t>
            </a:r>
          </a:p>
        </p:txBody>
      </p:sp>
      <p:sp>
        <p:nvSpPr>
          <p:cNvPr id="6" name="Flowchart: Terminator 114"/>
          <p:cNvSpPr/>
          <p:nvPr/>
        </p:nvSpPr>
        <p:spPr>
          <a:xfrm>
            <a:off x="7866063" y="2838450"/>
            <a:ext cx="492125" cy="195263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1200" dirty="0">
                <a:solidFill>
                  <a:srgbClr val="FFFFFF"/>
                </a:solidFill>
              </a:rPr>
              <a:t>Stop</a:t>
            </a:r>
            <a:endParaRPr lang="th-TH" sz="1200" dirty="0">
              <a:solidFill>
                <a:srgbClr val="FFFFFF"/>
              </a:solidFill>
            </a:endParaRPr>
          </a:p>
        </p:txBody>
      </p:sp>
      <p:cxnSp>
        <p:nvCxnSpPr>
          <p:cNvPr id="7199" name="AutoShape 24"/>
          <p:cNvCxnSpPr>
            <a:cxnSpLocks noChangeShapeType="1"/>
          </p:cNvCxnSpPr>
          <p:nvPr/>
        </p:nvCxnSpPr>
        <p:spPr bwMode="auto">
          <a:xfrm rot="5400000">
            <a:off x="7974013" y="2740025"/>
            <a:ext cx="195262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7200" name="AutoShape 10"/>
          <p:cNvSpPr>
            <a:spLocks noChangeArrowheads="1"/>
          </p:cNvSpPr>
          <p:nvPr/>
        </p:nvSpPr>
        <p:spPr bwMode="auto">
          <a:xfrm>
            <a:off x="6715125" y="1143000"/>
            <a:ext cx="2097088" cy="1471613"/>
          </a:xfrm>
          <a:prstGeom prst="flowChartProcess">
            <a:avLst/>
          </a:prstGeom>
          <a:solidFill>
            <a:srgbClr val="99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10800" rIns="0" bIns="10800" anchor="ctr"/>
          <a:lstStyle/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Receive money from SBCG </a:t>
            </a:r>
            <a:endParaRPr lang="th-TH" sz="800" b="0">
              <a:solidFill>
                <a:srgbClr val="0000FF"/>
              </a:solidFill>
            </a:endParaRPr>
          </a:p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Record legal Status =xx (Claim SBCG) in to ALS system </a:t>
            </a:r>
            <a:endParaRPr lang="th-TH" sz="800" b="0">
              <a:solidFill>
                <a:srgbClr val="0000FF"/>
              </a:solidFill>
            </a:endParaRPr>
          </a:p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Deliver document and money to Credit Operation Department (T/L section for paying debt into ALS system (accrued interest , suspense interest and principle respectively)  and adding the massage “SBCG pay debt for customer” in the receipt</a:t>
            </a:r>
          </a:p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- Deliver the receipt to SBCG and inform to SME Portfolio </a:t>
            </a:r>
            <a:endParaRPr lang="th-TH" sz="800" b="0">
              <a:solidFill>
                <a:srgbClr val="0000FF"/>
              </a:solidFill>
            </a:endParaRPr>
          </a:p>
        </p:txBody>
      </p:sp>
      <p:sp>
        <p:nvSpPr>
          <p:cNvPr id="7201" name="Line 43"/>
          <p:cNvSpPr>
            <a:spLocks noChangeShapeType="1"/>
          </p:cNvSpPr>
          <p:nvPr/>
        </p:nvSpPr>
        <p:spPr bwMode="auto">
          <a:xfrm>
            <a:off x="5607050" y="3805238"/>
            <a:ext cx="338455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cxnSp>
        <p:nvCxnSpPr>
          <p:cNvPr id="7202" name="AutoShape 93"/>
          <p:cNvCxnSpPr>
            <a:cxnSpLocks noChangeShapeType="1"/>
            <a:stCxn id="7196" idx="1"/>
            <a:endCxn id="7180" idx="1"/>
          </p:cNvCxnSpPr>
          <p:nvPr/>
        </p:nvCxnSpPr>
        <p:spPr bwMode="auto">
          <a:xfrm>
            <a:off x="5580063" y="2947988"/>
            <a:ext cx="1587" cy="854075"/>
          </a:xfrm>
          <a:prstGeom prst="straightConnector1">
            <a:avLst/>
          </a:prstGeom>
          <a:noFill/>
          <a:ln w="9525">
            <a:solidFill>
              <a:srgbClr val="0066FF"/>
            </a:solidFill>
            <a:prstDash val="dash"/>
            <a:round/>
            <a:headEnd/>
            <a:tailEnd/>
          </a:ln>
        </p:spPr>
      </p:cxnSp>
      <p:sp>
        <p:nvSpPr>
          <p:cNvPr id="7203" name="AutoShape 10"/>
          <p:cNvSpPr>
            <a:spLocks noChangeArrowheads="1"/>
          </p:cNvSpPr>
          <p:nvPr/>
        </p:nvSpPr>
        <p:spPr bwMode="auto">
          <a:xfrm>
            <a:off x="5715000" y="3000375"/>
            <a:ext cx="1928813" cy="857250"/>
          </a:xfrm>
          <a:prstGeom prst="flowChartProcess">
            <a:avLst/>
          </a:prstGeom>
          <a:solidFill>
            <a:srgbClr val="99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rIns="0" anchor="ctr"/>
          <a:lstStyle/>
          <a:p>
            <a:pPr marL="95250" indent="-95250"/>
            <a:r>
              <a:rPr lang="en-US" sz="800" b="0">
                <a:solidFill>
                  <a:srgbClr val="0000FF"/>
                </a:solidFill>
              </a:rPr>
              <a:t>  Deliver the documents to SME Portfolio such as </a:t>
            </a:r>
            <a:endParaRPr lang="th-TH" sz="800" b="0">
              <a:solidFill>
                <a:srgbClr val="0000FF"/>
              </a:solidFill>
            </a:endParaRPr>
          </a:p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Copy of the case accepted by the court </a:t>
            </a:r>
          </a:p>
          <a:p>
            <a:pPr marL="552450" lvl="1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Copy of loan contract</a:t>
            </a:r>
          </a:p>
          <a:p>
            <a:pPr marL="552450" lvl="1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Claim form</a:t>
            </a:r>
          </a:p>
          <a:p>
            <a:pPr marL="552450" lvl="1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Customer statement </a:t>
            </a:r>
            <a:endParaRPr lang="th-TH" sz="800" b="0">
              <a:solidFill>
                <a:srgbClr val="0000FF"/>
              </a:solidFill>
            </a:endParaRPr>
          </a:p>
        </p:txBody>
      </p:sp>
      <p:sp>
        <p:nvSpPr>
          <p:cNvPr id="7204" name="AutoShape 10"/>
          <p:cNvSpPr>
            <a:spLocks noChangeArrowheads="1"/>
          </p:cNvSpPr>
          <p:nvPr/>
        </p:nvSpPr>
        <p:spPr bwMode="auto">
          <a:xfrm>
            <a:off x="4427538" y="1071563"/>
            <a:ext cx="1865312" cy="1714500"/>
          </a:xfrm>
          <a:prstGeom prst="flowChartProcess">
            <a:avLst/>
          </a:prstGeom>
          <a:solidFill>
            <a:srgbClr val="99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marL="85725" indent="-85725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Cancel O/D limit </a:t>
            </a:r>
          </a:p>
          <a:p>
            <a:pPr marL="85725" indent="-85725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Set of </a:t>
            </a:r>
            <a:r>
              <a:rPr lang="th-TH" sz="800" b="0">
                <a:solidFill>
                  <a:srgbClr val="0000FF"/>
                </a:solidFill>
              </a:rPr>
              <a:t> </a:t>
            </a:r>
            <a:r>
              <a:rPr lang="en-US" sz="800" b="0">
                <a:solidFill>
                  <a:srgbClr val="0000FF"/>
                </a:solidFill>
              </a:rPr>
              <a:t>pledge deposit </a:t>
            </a:r>
            <a:r>
              <a:rPr lang="th-TH" sz="800" b="0">
                <a:solidFill>
                  <a:srgbClr val="0000FF"/>
                </a:solidFill>
              </a:rPr>
              <a:t>  </a:t>
            </a:r>
            <a:r>
              <a:rPr lang="en-US" sz="800" b="0">
                <a:solidFill>
                  <a:srgbClr val="0000FF"/>
                </a:solidFill>
              </a:rPr>
              <a:t>to repay O/D and T/L , respectively </a:t>
            </a:r>
            <a:endParaRPr lang="th-TH" sz="800" b="0">
              <a:solidFill>
                <a:srgbClr val="0000FF"/>
              </a:solidFill>
            </a:endParaRPr>
          </a:p>
          <a:p>
            <a:pPr marL="85725" indent="-85725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Change main debt to 0900 (filling a court case)</a:t>
            </a:r>
            <a:endParaRPr lang="th-TH" sz="800" b="0">
              <a:solidFill>
                <a:srgbClr val="0000FF"/>
              </a:solidFill>
            </a:endParaRPr>
          </a:p>
          <a:p>
            <a:pPr marL="85725" indent="-85725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Check SBCG </a:t>
            </a:r>
            <a:r>
              <a:rPr lang="th-TH" sz="800" b="0">
                <a:solidFill>
                  <a:srgbClr val="0000FF"/>
                </a:solidFill>
              </a:rPr>
              <a:t> </a:t>
            </a:r>
            <a:r>
              <a:rPr lang="en-US" sz="800" b="0">
                <a:solidFill>
                  <a:srgbClr val="0000FF"/>
                </a:solidFill>
              </a:rPr>
              <a:t>fee payment. If nearly due date, BAY must pay fee in advance  and this payment amount are include in a law suit </a:t>
            </a:r>
          </a:p>
          <a:p>
            <a:pPr marL="85725" indent="-85725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Deliver contract documents’ copy of  customer and SBCG to court proceeding Division</a:t>
            </a:r>
            <a:endParaRPr lang="th-TH" sz="800" b="0">
              <a:solidFill>
                <a:srgbClr val="0000FF"/>
              </a:solidFill>
            </a:endParaRPr>
          </a:p>
        </p:txBody>
      </p:sp>
      <p:cxnSp>
        <p:nvCxnSpPr>
          <p:cNvPr id="7205" name="AutoShape 77"/>
          <p:cNvCxnSpPr>
            <a:cxnSpLocks noChangeShapeType="1"/>
            <a:stCxn id="7204" idx="2"/>
            <a:endCxn id="7173" idx="0"/>
          </p:cNvCxnSpPr>
          <p:nvPr/>
        </p:nvCxnSpPr>
        <p:spPr bwMode="auto">
          <a:xfrm rot="5400000">
            <a:off x="3222625" y="1076326"/>
            <a:ext cx="428625" cy="3848100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</p:spPr>
      </p:cxnSp>
      <p:cxnSp>
        <p:nvCxnSpPr>
          <p:cNvPr id="7206" name="AutoShape 77"/>
          <p:cNvCxnSpPr>
            <a:cxnSpLocks noChangeShapeType="1"/>
            <a:stCxn id="7212" idx="3"/>
            <a:endCxn id="7203" idx="1"/>
          </p:cNvCxnSpPr>
          <p:nvPr/>
        </p:nvCxnSpPr>
        <p:spPr bwMode="auto">
          <a:xfrm>
            <a:off x="5214938" y="3429000"/>
            <a:ext cx="500062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7207" name="AutoShape 10"/>
          <p:cNvSpPr>
            <a:spLocks noChangeArrowheads="1"/>
          </p:cNvSpPr>
          <p:nvPr/>
        </p:nvSpPr>
        <p:spPr bwMode="auto">
          <a:xfrm>
            <a:off x="1762125" y="4076700"/>
            <a:ext cx="1524000" cy="352425"/>
          </a:xfrm>
          <a:prstGeom prst="flowChartProcess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rIns="0" anchor="ctr"/>
          <a:lstStyle/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Deliver documents, which received from DD ,to SBCG </a:t>
            </a:r>
          </a:p>
        </p:txBody>
      </p:sp>
      <p:sp>
        <p:nvSpPr>
          <p:cNvPr id="7208" name="AutoShape 10"/>
          <p:cNvSpPr>
            <a:spLocks noChangeArrowheads="1"/>
          </p:cNvSpPr>
          <p:nvPr/>
        </p:nvSpPr>
        <p:spPr bwMode="auto">
          <a:xfrm>
            <a:off x="6184900" y="4000500"/>
            <a:ext cx="1249363" cy="428625"/>
          </a:xfrm>
          <a:prstGeom prst="flowChartProcess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10800" rIns="0" bIns="10800" anchor="ctr"/>
          <a:lstStyle/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- Receive money SBCG</a:t>
            </a:r>
          </a:p>
          <a:p>
            <a:pPr marL="95250" indent="-95250">
              <a:buFontTx/>
              <a:buChar char="-"/>
            </a:pPr>
            <a:r>
              <a:rPr lang="en-US" sz="800" b="0">
                <a:solidFill>
                  <a:srgbClr val="0000FF"/>
                </a:solidFill>
              </a:rPr>
              <a:t>- Send documents &amp; money to DD </a:t>
            </a:r>
          </a:p>
        </p:txBody>
      </p:sp>
      <p:cxnSp>
        <p:nvCxnSpPr>
          <p:cNvPr id="7209" name="AutoShape 92"/>
          <p:cNvCxnSpPr>
            <a:cxnSpLocks noChangeShapeType="1"/>
            <a:stCxn id="7184" idx="3"/>
            <a:endCxn id="7208" idx="1"/>
          </p:cNvCxnSpPr>
          <p:nvPr/>
        </p:nvCxnSpPr>
        <p:spPr bwMode="auto">
          <a:xfrm flipV="1">
            <a:off x="5586413" y="4214813"/>
            <a:ext cx="598487" cy="1285875"/>
          </a:xfrm>
          <a:prstGeom prst="bent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</p:spPr>
      </p:cxnSp>
      <p:cxnSp>
        <p:nvCxnSpPr>
          <p:cNvPr id="7210" name="AutoShape 93"/>
          <p:cNvCxnSpPr>
            <a:cxnSpLocks noChangeShapeType="1"/>
            <a:stCxn id="7208" idx="3"/>
            <a:endCxn id="7200" idx="3"/>
          </p:cNvCxnSpPr>
          <p:nvPr/>
        </p:nvCxnSpPr>
        <p:spPr bwMode="auto">
          <a:xfrm flipV="1">
            <a:off x="7434263" y="1878013"/>
            <a:ext cx="1377950" cy="2336800"/>
          </a:xfrm>
          <a:prstGeom prst="bentConnector3">
            <a:avLst>
              <a:gd name="adj1" fmla="val 116588"/>
            </a:avLst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</p:spPr>
      </p:cxnSp>
      <p:sp>
        <p:nvSpPr>
          <p:cNvPr id="7211" name="Line 43"/>
          <p:cNvSpPr>
            <a:spLocks noChangeShapeType="1"/>
          </p:cNvSpPr>
          <p:nvPr/>
        </p:nvSpPr>
        <p:spPr bwMode="auto">
          <a:xfrm>
            <a:off x="152400" y="4500563"/>
            <a:ext cx="8839200" cy="0"/>
          </a:xfrm>
          <a:prstGeom prst="line">
            <a:avLst/>
          </a:pr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</p:spPr>
        <p:txBody>
          <a:bodyPr>
            <a:spAutoFit/>
          </a:bodyPr>
          <a:lstStyle/>
          <a:p>
            <a:endParaRPr lang="th-TH"/>
          </a:p>
        </p:txBody>
      </p:sp>
      <p:sp>
        <p:nvSpPr>
          <p:cNvPr id="7212" name="AutoShape 10"/>
          <p:cNvSpPr>
            <a:spLocks noChangeArrowheads="1"/>
          </p:cNvSpPr>
          <p:nvPr/>
        </p:nvSpPr>
        <p:spPr bwMode="auto">
          <a:xfrm>
            <a:off x="4071938" y="3214688"/>
            <a:ext cx="1143000" cy="428625"/>
          </a:xfrm>
          <a:prstGeom prst="flowChartProcess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18000" rIns="18000" anchor="ctr"/>
          <a:lstStyle/>
          <a:p>
            <a:pPr marL="95250" indent="-95250" algn="ctr"/>
            <a:r>
              <a:rPr lang="en-US" sz="800" b="0">
                <a:solidFill>
                  <a:srgbClr val="0000FF"/>
                </a:solidFill>
              </a:rPr>
              <a:t> Deliver a copy of the case ,which accepted by the court , to DD</a:t>
            </a:r>
          </a:p>
        </p:txBody>
      </p:sp>
      <p:sp>
        <p:nvSpPr>
          <p:cNvPr id="122" name="Flowchart: Terminator 114"/>
          <p:cNvSpPr/>
          <p:nvPr/>
        </p:nvSpPr>
        <p:spPr>
          <a:xfrm>
            <a:off x="3319463" y="2452688"/>
            <a:ext cx="492125" cy="195262"/>
          </a:xfrm>
          <a:prstGeom prst="flowChartTerminator">
            <a:avLst/>
          </a:prstGeom>
          <a:solidFill>
            <a:srgbClr val="F66B16"/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anchor="ctr"/>
          <a:lstStyle/>
          <a:p>
            <a:pPr algn="ctr">
              <a:defRPr/>
            </a:pPr>
            <a:r>
              <a:rPr lang="en-US" sz="1200">
                <a:solidFill>
                  <a:srgbClr val="FFFFFF"/>
                </a:solidFill>
              </a:rPr>
              <a:t>Stop</a:t>
            </a:r>
            <a:endParaRPr lang="th-TH" sz="1200">
              <a:solidFill>
                <a:srgbClr val="FFFFFF"/>
              </a:solidFill>
            </a:endParaRPr>
          </a:p>
        </p:txBody>
      </p:sp>
      <p:cxnSp>
        <p:nvCxnSpPr>
          <p:cNvPr id="7214" name="AutoShape 24"/>
          <p:cNvCxnSpPr>
            <a:cxnSpLocks noChangeShapeType="1"/>
            <a:stCxn id="7182" idx="2"/>
            <a:endCxn id="122" idx="0"/>
          </p:cNvCxnSpPr>
          <p:nvPr/>
        </p:nvCxnSpPr>
        <p:spPr bwMode="auto">
          <a:xfrm rot="16200000" flipH="1">
            <a:off x="3474243" y="2361407"/>
            <a:ext cx="182563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7215" name="Elbow Connector 98"/>
          <p:cNvCxnSpPr>
            <a:cxnSpLocks noChangeShapeType="1"/>
            <a:stCxn id="7182" idx="3"/>
            <a:endCxn id="7204" idx="1"/>
          </p:cNvCxnSpPr>
          <p:nvPr/>
        </p:nvCxnSpPr>
        <p:spPr bwMode="auto">
          <a:xfrm flipV="1">
            <a:off x="4175125" y="1928813"/>
            <a:ext cx="252413" cy="9048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7216" name="Elbow Connector 98"/>
          <p:cNvCxnSpPr>
            <a:cxnSpLocks noChangeShapeType="1"/>
            <a:stCxn id="7203" idx="2"/>
            <a:endCxn id="7207" idx="0"/>
          </p:cNvCxnSpPr>
          <p:nvPr/>
        </p:nvCxnSpPr>
        <p:spPr bwMode="auto">
          <a:xfrm rot="5400000">
            <a:off x="4492625" y="1889125"/>
            <a:ext cx="219075" cy="4156075"/>
          </a:xfrm>
          <a:prstGeom prst="bentConnector3">
            <a:avLst>
              <a:gd name="adj1" fmla="val 50000"/>
            </a:avLst>
          </a:prstGeom>
          <a:noFill/>
          <a:ln w="9525" algn="ctr">
            <a:solidFill>
              <a:schemeClr val="tx1"/>
            </a:solidFill>
            <a:miter lim="800000"/>
            <a:headEnd/>
            <a:tailEnd type="triangle" w="med" len="med"/>
          </a:ln>
        </p:spPr>
      </p:cxnSp>
      <p:cxnSp>
        <p:nvCxnSpPr>
          <p:cNvPr id="7217" name="Elbow Connector 98"/>
          <p:cNvCxnSpPr>
            <a:cxnSpLocks noChangeShapeType="1"/>
            <a:stCxn id="7207" idx="1"/>
            <a:endCxn id="7183" idx="1"/>
          </p:cNvCxnSpPr>
          <p:nvPr/>
        </p:nvCxnSpPr>
        <p:spPr bwMode="auto">
          <a:xfrm rot="10800000" flipV="1">
            <a:off x="1758950" y="4252913"/>
            <a:ext cx="3175" cy="1287462"/>
          </a:xfrm>
          <a:prstGeom prst="bentConnector3">
            <a:avLst>
              <a:gd name="adj1" fmla="val 7300000"/>
            </a:avLst>
          </a:prstGeom>
          <a:noFill/>
          <a:ln w="9525" algn="ctr">
            <a:solidFill>
              <a:schemeClr val="tx1"/>
            </a:solidFill>
            <a:miter lim="800000"/>
            <a:headEnd/>
            <a:tailEnd type="triangle" w="med" len="med"/>
          </a:ln>
        </p:spPr>
      </p:cxnSp>
      <p:sp>
        <p:nvSpPr>
          <p:cNvPr id="71" name="Line Callout 1 70"/>
          <p:cNvSpPr/>
          <p:nvPr/>
        </p:nvSpPr>
        <p:spPr>
          <a:xfrm>
            <a:off x="6215063" y="214313"/>
            <a:ext cx="2286000" cy="571500"/>
          </a:xfrm>
          <a:prstGeom prst="borderCallout1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400" dirty="0">
                <a:solidFill>
                  <a:schemeClr val="tx1"/>
                </a:solidFill>
              </a:rPr>
              <a:t>“ default 3X process”  </a:t>
            </a:r>
          </a:p>
          <a:p>
            <a:pPr algn="ctr">
              <a:defRPr/>
            </a:pPr>
            <a:endParaRPr lang="th-TH" sz="1000" dirty="0">
              <a:solidFill>
                <a:schemeClr val="tx1"/>
              </a:solidFill>
            </a:endParaRPr>
          </a:p>
        </p:txBody>
      </p:sp>
      <p:sp>
        <p:nvSpPr>
          <p:cNvPr id="7219" name="Slide Number Placeholder 50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0F484AF-32A2-4933-A658-6D00DF7A1B89}" type="slidenum">
              <a:rPr lang="en-US" smtClean="0"/>
              <a:pPr/>
              <a:t>56</a:t>
            </a:fld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graphicFrame>
        <p:nvGraphicFramePr>
          <p:cNvPr id="2055" name="Object 7"/>
          <p:cNvGraphicFramePr>
            <a:graphicFrameLocks noChangeAspect="1"/>
          </p:cNvGraphicFramePr>
          <p:nvPr/>
        </p:nvGraphicFramePr>
        <p:xfrm>
          <a:off x="609266" y="346119"/>
          <a:ext cx="7962639" cy="5795717"/>
        </p:xfrm>
        <a:graphic>
          <a:graphicData uri="http://schemas.openxmlformats.org/presentationml/2006/ole">
            <p:oleObj spid="_x0000_s2055" name="Worksheet" r:id="rId3" imgW="8010495" imgH="7477160" progId="Excel.Sheet.12">
              <p:embed/>
            </p:oleObj>
          </a:graphicData>
        </a:graphic>
      </p:graphicFrame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subTitle" idx="1"/>
          </p:nvPr>
        </p:nvSpPr>
        <p:spPr>
          <a:xfrm>
            <a:off x="449263" y="3033713"/>
            <a:ext cx="8648700" cy="1646237"/>
          </a:xfrm>
        </p:spPr>
        <p:txBody>
          <a:bodyPr anchor="ctr"/>
          <a:lstStyle/>
          <a:p>
            <a:pPr>
              <a:defRPr/>
            </a:pPr>
            <a:r>
              <a:rPr lang="th-TH" sz="4400" dirty="0" smtClean="0">
                <a:latin typeface="Krungsri Simple Medium" pitchFamily="2" charset="-34"/>
                <a:cs typeface="Krungsri Simple Medium" pitchFamily="2" charset="-34"/>
              </a:rPr>
              <a:t>เกณฑ์การพิจารณาผู้กู้</a:t>
            </a:r>
            <a:r>
              <a:rPr lang="en-US" sz="4400" dirty="0" smtClean="0">
                <a:latin typeface="Krungsri Simple Medium" pitchFamily="2" charset="-34"/>
                <a:cs typeface="Krungsri Simple Medium" pitchFamily="2" charset="-34"/>
              </a:rPr>
              <a:t>/</a:t>
            </a:r>
            <a:r>
              <a:rPr lang="th-TH" sz="4400" dirty="0" smtClean="0">
                <a:latin typeface="Krungsri Simple Medium" pitchFamily="2" charset="-34"/>
                <a:cs typeface="Krungsri Simple Medium" pitchFamily="2" charset="-34"/>
              </a:rPr>
              <a:t>ผู้ค้ำประกัน</a:t>
            </a:r>
            <a:endParaRPr lang="en-US" sz="4400" dirty="0" smtClean="0">
              <a:latin typeface="Krungsri Simple Medium" pitchFamily="2" charset="-34"/>
              <a:cs typeface="Krungsri Simple Medium" pitchFamily="2" charset="-34"/>
            </a:endParaRPr>
          </a:p>
        </p:txBody>
      </p:sp>
      <p:sp>
        <p:nvSpPr>
          <p:cNvPr id="19459" name="Slide Number Placeholder 2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fld id="{A81244BD-F6AF-440C-BB40-2C8D85A22906}" type="slidenum">
              <a:rPr lang="en-US" smtClean="0"/>
              <a:pPr>
                <a:defRPr/>
              </a:pPr>
              <a:t>7</a:t>
            </a:fld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ingle Corner Rectangle 3"/>
          <p:cNvSpPr/>
          <p:nvPr/>
        </p:nvSpPr>
        <p:spPr>
          <a:xfrm>
            <a:off x="368490" y="976426"/>
            <a:ext cx="8516202" cy="2803998"/>
          </a:xfrm>
          <a:prstGeom prst="round1Rect">
            <a:avLst/>
          </a:prstGeom>
        </p:spPr>
        <p:style>
          <a:lnRef idx="1">
            <a:schemeClr val="accent6"/>
          </a:lnRef>
          <a:fillRef idx="1002">
            <a:schemeClr val="lt2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buFont typeface="Wingdings" pitchFamily="2" charset="2"/>
              <a:buChar char="v"/>
              <a:defRPr/>
            </a:pP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1. 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อายุของผู้กู้</a:t>
            </a: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/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ผู้ค้ำฯ ต้องไม่ต่ำกว่า</a:t>
            </a: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20  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ปี</a:t>
            </a: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และไม่เกิน</a:t>
            </a: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65 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ปี </a:t>
            </a:r>
            <a:r>
              <a:rPr lang="th-TH" sz="2400" i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(อายุผู้กู้รวมกันกับระยะเวลากู้ต้องไม่เกิน </a:t>
            </a:r>
            <a:r>
              <a:rPr lang="en-US" sz="2400" i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70 </a:t>
            </a:r>
            <a:r>
              <a:rPr lang="th-TH" sz="2400" i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ปี)</a:t>
            </a:r>
            <a:endParaRPr lang="th-TH" sz="24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buFont typeface="Wingdings" pitchFamily="2" charset="2"/>
              <a:buChar char="v"/>
              <a:defRPr/>
            </a:pP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2.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ต้องไม่มีประวัติ </a:t>
            </a: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Internal blacklist database 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ธนาคารกรุง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ศรี ไม่เป็นบุคคลที่เป็น (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related party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) และไม่เป็นบุคคลที่อยู่ในข่ายธุรกิจฟอกเงิน</a:t>
            </a:r>
            <a:endParaRPr lang="th-TH" sz="24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buFont typeface="Wingdings" pitchFamily="2" charset="2"/>
              <a:buChar char="v"/>
              <a:defRPr/>
            </a:pP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3.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ต้องไม่เคยเป็นหนี้ </a:t>
            </a: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NPL 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หรือปรับโครงสร้างหนี้ กับธนาคารกรุงศรีและธนาคารอื่น </a:t>
            </a:r>
          </a:p>
          <a:p>
            <a:pPr>
              <a:buFont typeface="Wingdings" pitchFamily="2" charset="2"/>
              <a:buChar char="v"/>
              <a:defRPr/>
            </a:pP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4. 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ต้องไม่เคยมีประวัติ  </a:t>
            </a: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Write Off 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กับธนาคารกรุงศรี</a:t>
            </a:r>
          </a:p>
          <a:p>
            <a:pPr>
              <a:buFont typeface="Wingdings" pitchFamily="2" charset="2"/>
              <a:buChar char="v"/>
              <a:defRPr/>
            </a:pP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5. 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กรณีผู้กู้</a:t>
            </a: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/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ผู้ค้ำประกันสมรสจดทะเบียน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ต้อง</a:t>
            </a: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ให้ภรรยาลงนามในยินยอมคู่สมรสด้วยทุกครั้ง</a:t>
            </a:r>
            <a:endParaRPr lang="th-TH" sz="2400" dirty="0"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6" name="Round Diagonal Corner Rectangle 5"/>
          <p:cNvSpPr/>
          <p:nvPr/>
        </p:nvSpPr>
        <p:spPr>
          <a:xfrm>
            <a:off x="368488" y="269281"/>
            <a:ext cx="8516203" cy="617537"/>
          </a:xfrm>
          <a:prstGeom prst="round2Diag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b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คุณสมบัติผู้กู้  </a:t>
            </a:r>
            <a:r>
              <a:rPr lang="en-US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Credit </a:t>
            </a:r>
            <a:r>
              <a:rPr lang="en-US" b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performance  </a:t>
            </a:r>
            <a:r>
              <a:rPr lang="th-TH" b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และผู้ค้ำประกัน </a:t>
            </a:r>
            <a:r>
              <a:rPr lang="en-US" b="1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Guarantor</a:t>
            </a:r>
            <a:endParaRPr lang="th-TH" b="1" dirty="0"/>
          </a:p>
        </p:txBody>
      </p:sp>
      <p:sp>
        <p:nvSpPr>
          <p:cNvPr id="5" name="Round Diagonal Corner Rectangle 4"/>
          <p:cNvSpPr/>
          <p:nvPr/>
        </p:nvSpPr>
        <p:spPr>
          <a:xfrm>
            <a:off x="368867" y="3875957"/>
            <a:ext cx="8515824" cy="563230"/>
          </a:xfrm>
          <a:prstGeom prst="round2Diag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b="1" u="sng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คุณสมบัติผู้กู้ในกรณีนิติบุคคล</a:t>
            </a:r>
            <a:endParaRPr lang="th-TH" b="1" dirty="0"/>
          </a:p>
        </p:txBody>
      </p:sp>
      <p:sp>
        <p:nvSpPr>
          <p:cNvPr id="7" name="Round Single Corner Rectangle 6"/>
          <p:cNvSpPr/>
          <p:nvPr/>
        </p:nvSpPr>
        <p:spPr>
          <a:xfrm>
            <a:off x="368489" y="4507427"/>
            <a:ext cx="8516203" cy="1893373"/>
          </a:xfrm>
          <a:prstGeom prst="round1Rect">
            <a:avLst/>
          </a:prstGeom>
        </p:spPr>
        <p:style>
          <a:lnRef idx="1">
            <a:schemeClr val="accent6"/>
          </a:lnRef>
          <a:fillRef idx="1002">
            <a:schemeClr val="lt2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r>
              <a:rPr lang="th-TH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endParaRPr lang="en-US" sz="2400" u="sng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marL="342900" lvl="1" indent="-342900">
              <a:defRPr/>
            </a:pPr>
            <a:r>
              <a:rPr lang="en-US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</a:p>
          <a:p>
            <a:pPr marL="342900" lvl="1" indent="-342900">
              <a:buFont typeface="Wingdings" pitchFamily="2" charset="2"/>
              <a:buChar char="v"/>
              <a:defRPr/>
            </a:pP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1.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ผู้กู้ในนามบริษัทจะต้องมีสถานะบน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DSS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ดำเนินการปกติ</a:t>
            </a:r>
            <a:endParaRPr lang="th-TH" sz="24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buFont typeface="Wingdings" pitchFamily="2" charset="2"/>
              <a:buChar char="v"/>
              <a:defRPr/>
            </a:pP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2.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ส่วนของผู้ถือหุ้นไม่ติดลบ (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Negative </a:t>
            </a:r>
            <a:r>
              <a:rPr lang="en-US" sz="2400" dirty="0" err="1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Networth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)</a:t>
            </a:r>
            <a:endParaRPr lang="th-TH" sz="2400" dirty="0" smtClean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buFont typeface="Wingdings" pitchFamily="2" charset="2"/>
              <a:buChar char="v"/>
              <a:defRPr/>
            </a:pP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3. 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ในงบการเงินส่งสรรพกรต้องไม่ขาดทุนติดต่อกัน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2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ปี ล่าสุด </a:t>
            </a:r>
            <a:endParaRPr lang="th-TH" sz="24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buFont typeface="Wingdings" pitchFamily="2" charset="2"/>
              <a:buChar char="v"/>
              <a:defRPr/>
            </a:pPr>
            <a:r>
              <a:rPr lang="en-US" sz="24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</a:t>
            </a:r>
            <a:r>
              <a:rPr lang="en-US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4.</a:t>
            </a:r>
            <a:r>
              <a:rPr lang="th-TH" sz="2400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งบการเงินปีล่าสุดจะต้องไม่ขาดทุนอย่างมีนัยสำคัญ</a:t>
            </a:r>
            <a:endParaRPr lang="th-TH" sz="24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defRPr/>
            </a:pPr>
            <a:endParaRPr lang="th-TH" sz="24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buFont typeface="Wingdings" pitchFamily="2" charset="2"/>
              <a:buChar char="v"/>
              <a:defRPr/>
            </a:pPr>
            <a:endParaRPr lang="th-TH" sz="2400" dirty="0"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6832600" y="769938"/>
            <a:ext cx="841375" cy="433387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2000" dirty="0"/>
              <a:t>พ่อแม่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800850" y="2905125"/>
            <a:ext cx="915988" cy="395288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2000" dirty="0" smtClean="0"/>
              <a:t>ลูก</a:t>
            </a:r>
            <a:endParaRPr lang="th-TH" sz="2000" dirty="0"/>
          </a:p>
        </p:txBody>
      </p:sp>
      <p:sp>
        <p:nvSpPr>
          <p:cNvPr id="7" name="Rounded Rectangle 6"/>
          <p:cNvSpPr/>
          <p:nvPr/>
        </p:nvSpPr>
        <p:spPr>
          <a:xfrm>
            <a:off x="8334375" y="1774825"/>
            <a:ext cx="736600" cy="422275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2000" dirty="0"/>
              <a:t>พี่น้อง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5438775" y="1763713"/>
            <a:ext cx="725488" cy="433387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th-TH" sz="2000" dirty="0"/>
              <a:t>คู่สมรส</a:t>
            </a:r>
          </a:p>
        </p:txBody>
      </p:sp>
      <p:sp>
        <p:nvSpPr>
          <p:cNvPr id="9" name="Oval 8"/>
          <p:cNvSpPr/>
          <p:nvPr/>
        </p:nvSpPr>
        <p:spPr>
          <a:xfrm>
            <a:off x="6515100" y="1500188"/>
            <a:ext cx="1430338" cy="989012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th-TH" sz="18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algn="ctr">
              <a:defRPr/>
            </a:pP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ญาติทางตรง</a:t>
            </a:r>
          </a:p>
          <a:p>
            <a:pPr algn="ctr">
              <a:defRPr/>
            </a:pPr>
            <a:endParaRPr lang="th-TH" sz="1400" dirty="0"/>
          </a:p>
        </p:txBody>
      </p:sp>
      <p:cxnSp>
        <p:nvCxnSpPr>
          <p:cNvPr id="10" name="Straight Arrow Connector 9"/>
          <p:cNvCxnSpPr>
            <a:stCxn id="9" idx="6"/>
          </p:cNvCxnSpPr>
          <p:nvPr/>
        </p:nvCxnSpPr>
        <p:spPr>
          <a:xfrm>
            <a:off x="7945438" y="1995488"/>
            <a:ext cx="388937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2"/>
          </p:cNvCxnSpPr>
          <p:nvPr/>
        </p:nvCxnSpPr>
        <p:spPr>
          <a:xfrm rot="10800000" flipV="1">
            <a:off x="6164263" y="1995488"/>
            <a:ext cx="350837" cy="476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6200000" flipV="1">
            <a:off x="7100887" y="1350963"/>
            <a:ext cx="296863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>
            <a:off x="7041356" y="2696369"/>
            <a:ext cx="415925" cy="15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nip Diagonal Corner Rectangle 14"/>
          <p:cNvSpPr/>
          <p:nvPr/>
        </p:nvSpPr>
        <p:spPr>
          <a:xfrm>
            <a:off x="234950" y="4764088"/>
            <a:ext cx="8740775" cy="1446212"/>
          </a:xfrm>
          <a:prstGeom prst="snip2DiagRect">
            <a:avLst/>
          </a:prstGeom>
        </p:spPr>
        <p:style>
          <a:lnRef idx="1">
            <a:schemeClr val="accent6"/>
          </a:lnRef>
          <a:fillRef idx="1002">
            <a:schemeClr val="lt2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th-TH" sz="2400" b="1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>
              <a:defRPr/>
            </a:pPr>
            <a:r>
              <a:rPr lang="th-TH" sz="24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ญาติทางตรง </a:t>
            </a:r>
            <a:r>
              <a:rPr lang="th-TH" sz="20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คือ ผู้ที่มีความสัมพันธ์ใกล้ชิด หรือ มีความสัมพันธ์ทางสายเลือด 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เช่น  พ่อแม่</a:t>
            </a:r>
            <a:r>
              <a:rPr lang="en-US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</a:t>
            </a:r>
            <a:r>
              <a:rPr lang="th-TH" sz="20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ลูก</a:t>
            </a:r>
            <a:r>
              <a:rPr lang="en-US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 พี่น้อง</a:t>
            </a:r>
            <a:r>
              <a:rPr lang="en-US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คู่สมรส(จดทะเบียน)</a:t>
            </a:r>
            <a:r>
              <a:rPr lang="en-US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,</a:t>
            </a:r>
            <a:r>
              <a:rPr lang="th-TH" sz="2000" b="1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คู่สมรสไม่จดทะเบียน </a:t>
            </a:r>
            <a:r>
              <a:rPr lang="th-TH" sz="2000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 (ควรมีเอกสารแนบใบสูติบัตรของลูกเป็นหลักฐาน หรือ ฯลฯ เพื่อ</a:t>
            </a:r>
            <a:r>
              <a:rPr lang="th-TH" sz="2000" u="sng" dirty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ยืนยันความสัมพันธ์ของคู่สมรสกรณีไม่สมรสจดทะเบียน</a:t>
            </a:r>
          </a:p>
          <a:p>
            <a:pPr>
              <a:defRPr/>
            </a:pPr>
            <a:endParaRPr lang="th-TH" sz="18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  <a:p>
            <a:pPr algn="ctr">
              <a:defRPr/>
            </a:pPr>
            <a:endParaRPr lang="th-TH" sz="2000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14" name="Round Single Corner Rectangle 13"/>
          <p:cNvSpPr/>
          <p:nvPr/>
        </p:nvSpPr>
        <p:spPr>
          <a:xfrm>
            <a:off x="234950" y="118755"/>
            <a:ext cx="7301203" cy="591808"/>
          </a:xfrm>
          <a:prstGeom prst="round1Rect">
            <a:avLst/>
          </a:prstGeom>
        </p:spPr>
        <p:style>
          <a:lnRef idx="1">
            <a:schemeClr val="accent5"/>
          </a:lnRef>
          <a:fillRef idx="1002">
            <a:schemeClr val="lt2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b="1" dirty="0" smtClean="0">
                <a:solidFill>
                  <a:schemeClr val="tx2"/>
                </a:solidFill>
                <a:latin typeface="FreesiaUPC" pitchFamily="34" charset="-34"/>
                <a:cs typeface="FreesiaUPC" pitchFamily="34" charset="-34"/>
              </a:rPr>
              <a:t>ประเภทของเจ้าของหลักประกันแบ่งตามประเภทผู้กู้</a:t>
            </a:r>
            <a:endParaRPr lang="th-TH" sz="3600" b="1" dirty="0">
              <a:solidFill>
                <a:schemeClr val="tx2"/>
              </a:solidFill>
              <a:latin typeface="FreesiaUPC" pitchFamily="34" charset="-34"/>
              <a:cs typeface="FreesiaUPC" pitchFamily="34" charset="-34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E157751-8660-4E5C-AD22-1C5A7DD1E80B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SME PRODUCT  |  Krungsri  |  20 Jul 2012  |</a:t>
            </a:r>
            <a:endParaRPr lang="en-US"/>
          </a:p>
        </p:txBody>
      </p:sp>
      <p:graphicFrame>
        <p:nvGraphicFramePr>
          <p:cNvPr id="3077" name="Object 5"/>
          <p:cNvGraphicFramePr>
            <a:graphicFrameLocks noChangeAspect="1"/>
          </p:cNvGraphicFramePr>
          <p:nvPr/>
        </p:nvGraphicFramePr>
        <p:xfrm>
          <a:off x="229879" y="1101469"/>
          <a:ext cx="5181600" cy="3348677"/>
        </p:xfrm>
        <a:graphic>
          <a:graphicData uri="http://schemas.openxmlformats.org/presentationml/2006/ole">
            <p:oleObj spid="_x0000_s3077" name="Worksheet" r:id="rId4" imgW="5181515" imgH="4438518" progId="Excel.Sheet.12">
              <p:embed/>
            </p:oleObj>
          </a:graphicData>
        </a:graphic>
      </p:graphicFrame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OA Colour">
      <a:dk1>
        <a:srgbClr val="6F5F5E"/>
      </a:dk1>
      <a:lt1>
        <a:sysClr val="window" lastClr="FFFFFF"/>
      </a:lt1>
      <a:dk2>
        <a:srgbClr val="000000"/>
      </a:dk2>
      <a:lt2>
        <a:srgbClr val="FFDA00"/>
      </a:lt2>
      <a:accent1>
        <a:srgbClr val="403234"/>
      </a:accent1>
      <a:accent2>
        <a:srgbClr val="E11931"/>
      </a:accent2>
      <a:accent3>
        <a:srgbClr val="4C953D"/>
      </a:accent3>
      <a:accent4>
        <a:srgbClr val="007DC5"/>
      </a:accent4>
      <a:accent5>
        <a:srgbClr val="F15A22"/>
      </a:accent5>
      <a:accent6>
        <a:srgbClr val="00A1AD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17126</TotalTime>
  <Words>3738</Words>
  <Application>Microsoft Office PowerPoint</Application>
  <PresentationFormat>On-screen Show (4:3)</PresentationFormat>
  <Paragraphs>698</Paragraphs>
  <Slides>56</Slides>
  <Notes>13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59" baseType="lpstr">
      <vt:lpstr>Office Theme</vt:lpstr>
      <vt:lpstr>Worksheet</vt:lpstr>
      <vt:lpstr>Microsoft Office Excel Worksheet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</vt:vector>
  </TitlesOfParts>
  <Company>Interbrand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Kenny Tiang</dc:creator>
  <cp:lastModifiedBy>328807</cp:lastModifiedBy>
  <cp:revision>1492</cp:revision>
  <dcterms:created xsi:type="dcterms:W3CDTF">2011-05-30T06:59:43Z</dcterms:created>
  <dcterms:modified xsi:type="dcterms:W3CDTF">2012-07-19T13:36:21Z</dcterms:modified>
</cp:coreProperties>
</file>